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6" r:id="rId2"/>
    <p:sldId id="257" r:id="rId3"/>
    <p:sldId id="469" r:id="rId4"/>
    <p:sldId id="470" r:id="rId5"/>
    <p:sldId id="537" r:id="rId6"/>
    <p:sldId id="543" r:id="rId7"/>
    <p:sldId id="539" r:id="rId8"/>
    <p:sldId id="477" r:id="rId9"/>
    <p:sldId id="478" r:id="rId10"/>
    <p:sldId id="541" r:id="rId11"/>
    <p:sldId id="542" r:id="rId12"/>
    <p:sldId id="519" r:id="rId13"/>
    <p:sldId id="544" r:id="rId14"/>
    <p:sldId id="380" r:id="rId15"/>
    <p:sldId id="500" r:id="rId16"/>
    <p:sldId id="387" r:id="rId17"/>
    <p:sldId id="388" r:id="rId18"/>
    <p:sldId id="415" r:id="rId19"/>
    <p:sldId id="435" r:id="rId20"/>
    <p:sldId id="416" r:id="rId21"/>
    <p:sldId id="446" r:id="rId22"/>
    <p:sldId id="512" r:id="rId23"/>
    <p:sldId id="513" r:id="rId24"/>
    <p:sldId id="501" r:id="rId25"/>
    <p:sldId id="502" r:id="rId26"/>
    <p:sldId id="503" r:id="rId27"/>
    <p:sldId id="511" r:id="rId28"/>
    <p:sldId id="535" r:id="rId29"/>
    <p:sldId id="443" r:id="rId30"/>
    <p:sldId id="450" r:id="rId31"/>
    <p:sldId id="483" r:id="rId32"/>
    <p:sldId id="486" r:id="rId33"/>
    <p:sldId id="530" r:id="rId34"/>
    <p:sldId id="487" r:id="rId35"/>
    <p:sldId id="491" r:id="rId36"/>
    <p:sldId id="531" r:id="rId37"/>
    <p:sldId id="490" r:id="rId38"/>
    <p:sldId id="494" r:id="rId39"/>
    <p:sldId id="489" r:id="rId40"/>
    <p:sldId id="495" r:id="rId41"/>
    <p:sldId id="496" r:id="rId42"/>
    <p:sldId id="454" r:id="rId43"/>
    <p:sldId id="498" r:id="rId44"/>
    <p:sldId id="455" r:id="rId45"/>
    <p:sldId id="499" r:id="rId46"/>
    <p:sldId id="411" r:id="rId47"/>
    <p:sldId id="534" r:id="rId48"/>
    <p:sldId id="508" r:id="rId49"/>
    <p:sldId id="497" r:id="rId50"/>
    <p:sldId id="462" r:id="rId51"/>
    <p:sldId id="463" r:id="rId52"/>
    <p:sldId id="464" r:id="rId53"/>
    <p:sldId id="527" r:id="rId54"/>
    <p:sldId id="533" r:id="rId55"/>
    <p:sldId id="528" r:id="rId56"/>
    <p:sldId id="259" r:id="rId57"/>
    <p:sldId id="465" r:id="rId58"/>
    <p:sldId id="373" r:id="rId59"/>
    <p:sldId id="466" r:id="rId60"/>
    <p:sldId id="272" r:id="rId61"/>
    <p:sldId id="324" r:id="rId62"/>
    <p:sldId id="325" r:id="rId63"/>
    <p:sldId id="327" r:id="rId64"/>
    <p:sldId id="328" r:id="rId65"/>
    <p:sldId id="331" r:id="rId66"/>
    <p:sldId id="329" r:id="rId67"/>
    <p:sldId id="379" r:id="rId68"/>
    <p:sldId id="350" r:id="rId69"/>
    <p:sldId id="458" r:id="rId70"/>
    <p:sldId id="459" r:id="rId71"/>
    <p:sldId id="460" r:id="rId72"/>
    <p:sldId id="282" r:id="rId73"/>
    <p:sldId id="283" r:id="rId74"/>
    <p:sldId id="545" r:id="rId75"/>
    <p:sldId id="546" r:id="rId76"/>
    <p:sldId id="547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35" autoAdjust="0"/>
    <p:restoredTop sz="84353" autoAdjust="0"/>
  </p:normalViewPr>
  <p:slideViewPr>
    <p:cSldViewPr snapToGrid="0">
      <p:cViewPr varScale="1">
        <p:scale>
          <a:sx n="59" d="100"/>
          <a:sy n="59" d="100"/>
        </p:scale>
        <p:origin x="1320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1E8192-C10B-446D-90AA-2C5519CF0A75}" type="doc">
      <dgm:prSet loTypeId="urn:microsoft.com/office/officeart/2005/8/layout/target1" loCatId="relationship" qsTypeId="urn:microsoft.com/office/officeart/2005/8/quickstyle/simple5" qsCatId="simple" csTypeId="urn:microsoft.com/office/officeart/2005/8/colors/colorful4" csCatId="colorful" phldr="1"/>
      <dgm:spPr/>
    </dgm:pt>
    <dgm:pt modelId="{A4F7FA2A-B4DD-4609-A027-7832442A091E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8414AF80-67E9-4A2B-BA60-D1B2D69AAF55}" type="parTrans" cxnId="{6557C76A-C235-439F-BE57-8C906B3B5847}">
      <dgm:prSet/>
      <dgm:spPr/>
      <dgm:t>
        <a:bodyPr/>
        <a:lstStyle/>
        <a:p>
          <a:endParaRPr lang="zh-TW" altLang="en-US" sz="2400"/>
        </a:p>
      </dgm:t>
    </dgm:pt>
    <dgm:pt modelId="{8134794A-5679-4327-AF17-1A25F5A5464B}" type="sibTrans" cxnId="{6557C76A-C235-439F-BE57-8C906B3B5847}">
      <dgm:prSet/>
      <dgm:spPr/>
      <dgm:t>
        <a:bodyPr/>
        <a:lstStyle/>
        <a:p>
          <a:endParaRPr lang="zh-TW" altLang="en-US" sz="2400"/>
        </a:p>
      </dgm:t>
    </dgm:pt>
    <dgm:pt modelId="{18E86721-409F-48C8-AEC5-6DB31DAD5752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6389CC61-B522-4D48-8D18-2065858F9DA8}" type="parTrans" cxnId="{AADD0983-835F-4B34-BCB4-4D05473BC59A}">
      <dgm:prSet/>
      <dgm:spPr/>
      <dgm:t>
        <a:bodyPr/>
        <a:lstStyle/>
        <a:p>
          <a:endParaRPr lang="zh-TW" altLang="en-US" sz="2400"/>
        </a:p>
      </dgm:t>
    </dgm:pt>
    <dgm:pt modelId="{FAC84C86-BEE4-402A-8158-FF4CA3C988C2}" type="sibTrans" cxnId="{AADD0983-835F-4B34-BCB4-4D05473BC59A}">
      <dgm:prSet/>
      <dgm:spPr/>
      <dgm:t>
        <a:bodyPr/>
        <a:lstStyle/>
        <a:p>
          <a:endParaRPr lang="zh-TW" altLang="en-US" sz="2400"/>
        </a:p>
      </dgm:t>
    </dgm:pt>
    <dgm:pt modelId="{0D6F84C7-B9C0-44E1-922F-FE870948B5C5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7FD7644D-795E-4E18-A74F-7CCC9CC30142}" type="parTrans" cxnId="{62429599-8247-46E8-87AB-1D2317217E85}">
      <dgm:prSet/>
      <dgm:spPr/>
      <dgm:t>
        <a:bodyPr/>
        <a:lstStyle/>
        <a:p>
          <a:endParaRPr lang="zh-TW" altLang="en-US" sz="2400"/>
        </a:p>
      </dgm:t>
    </dgm:pt>
    <dgm:pt modelId="{1D4D144D-60C5-42E2-BE5C-85A9D5D67281}" type="sibTrans" cxnId="{62429599-8247-46E8-87AB-1D2317217E85}">
      <dgm:prSet/>
      <dgm:spPr/>
      <dgm:t>
        <a:bodyPr/>
        <a:lstStyle/>
        <a:p>
          <a:endParaRPr lang="zh-TW" altLang="en-US" sz="2400"/>
        </a:p>
      </dgm:t>
    </dgm:pt>
    <dgm:pt modelId="{3D09DA1C-F131-44E6-A36E-58EE468CFC2D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1F9D48D6-478B-4D12-BDD0-CECA54189323}" type="parTrans" cxnId="{49CE1C0B-D72D-450E-8713-5BE289F2C533}">
      <dgm:prSet/>
      <dgm:spPr/>
      <dgm:t>
        <a:bodyPr/>
        <a:lstStyle/>
        <a:p>
          <a:endParaRPr lang="zh-TW" altLang="en-US" sz="2400"/>
        </a:p>
      </dgm:t>
    </dgm:pt>
    <dgm:pt modelId="{2BDE893C-17B5-4095-ABCA-BEC6C39C0A37}" type="sibTrans" cxnId="{49CE1C0B-D72D-450E-8713-5BE289F2C533}">
      <dgm:prSet/>
      <dgm:spPr/>
      <dgm:t>
        <a:bodyPr/>
        <a:lstStyle/>
        <a:p>
          <a:endParaRPr lang="zh-TW" altLang="en-US" sz="2400"/>
        </a:p>
      </dgm:t>
    </dgm:pt>
    <dgm:pt modelId="{29B145E9-589C-43C9-A9A0-53363AB834D2}">
      <dgm:prSet phldrT="[文字]" custT="1"/>
      <dgm:spPr/>
      <dgm:t>
        <a:bodyPr/>
        <a:lstStyle/>
        <a:p>
          <a:endParaRPr lang="zh-TW" altLang="en-US" sz="2400" dirty="0"/>
        </a:p>
      </dgm:t>
    </dgm:pt>
    <dgm:pt modelId="{FB515A26-9AF9-4D5B-BBF3-094260554594}" type="sibTrans" cxnId="{24B18D2A-9262-4A32-81D7-E86F6A3631F5}">
      <dgm:prSet/>
      <dgm:spPr/>
      <dgm:t>
        <a:bodyPr/>
        <a:lstStyle/>
        <a:p>
          <a:endParaRPr lang="zh-TW" altLang="en-US" sz="2400"/>
        </a:p>
      </dgm:t>
    </dgm:pt>
    <dgm:pt modelId="{D30FB058-BA34-4EB5-94FE-732817E82D12}" type="parTrans" cxnId="{24B18D2A-9262-4A32-81D7-E86F6A3631F5}">
      <dgm:prSet/>
      <dgm:spPr/>
      <dgm:t>
        <a:bodyPr/>
        <a:lstStyle/>
        <a:p>
          <a:endParaRPr lang="zh-TW" altLang="en-US" sz="2400"/>
        </a:p>
      </dgm:t>
    </dgm:pt>
    <dgm:pt modelId="{9449A1FF-248C-42F2-BD9D-1F1AD35F39E3}" type="pres">
      <dgm:prSet presAssocID="{851E8192-C10B-446D-90AA-2C5519CF0A75}" presName="composite" presStyleCnt="0">
        <dgm:presLayoutVars>
          <dgm:chMax val="5"/>
          <dgm:dir/>
          <dgm:resizeHandles val="exact"/>
        </dgm:presLayoutVars>
      </dgm:prSet>
      <dgm:spPr/>
    </dgm:pt>
    <dgm:pt modelId="{058952CE-67F9-43AB-A4EB-DB8DF45815FF}" type="pres">
      <dgm:prSet presAssocID="{A4F7FA2A-B4DD-4609-A027-7832442A091E}" presName="circle1" presStyleLbl="lnNode1" presStyleIdx="0" presStyleCnt="5"/>
      <dgm:spPr/>
    </dgm:pt>
    <dgm:pt modelId="{8204374D-FDC7-4690-AE19-E4AEF2E24B7C}" type="pres">
      <dgm:prSet presAssocID="{A4F7FA2A-B4DD-4609-A027-7832442A091E}" presName="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77A511-B217-4947-8930-A7CAE29BB739}" type="pres">
      <dgm:prSet presAssocID="{A4F7FA2A-B4DD-4609-A027-7832442A091E}" presName="line1" presStyleLbl="callout" presStyleIdx="0" presStyleCnt="10"/>
      <dgm:spPr>
        <a:ln w="28575">
          <a:solidFill>
            <a:schemeClr val="tx1"/>
          </a:solidFill>
        </a:ln>
      </dgm:spPr>
    </dgm:pt>
    <dgm:pt modelId="{371B92AE-99A5-474A-A55F-0522AE6F8A98}" type="pres">
      <dgm:prSet presAssocID="{A4F7FA2A-B4DD-4609-A027-7832442A091E}" presName="d1" presStyleLbl="callout" presStyleIdx="1" presStyleCnt="10"/>
      <dgm:spPr>
        <a:ln w="28575">
          <a:solidFill>
            <a:schemeClr val="tx1"/>
          </a:solidFill>
        </a:ln>
      </dgm:spPr>
    </dgm:pt>
    <dgm:pt modelId="{A2346748-9754-40DD-94D2-706AA010C899}" type="pres">
      <dgm:prSet presAssocID="{18E86721-409F-48C8-AEC5-6DB31DAD5752}" presName="circle2" presStyleLbl="lnNode1" presStyleIdx="1" presStyleCnt="5"/>
      <dgm:spPr/>
    </dgm:pt>
    <dgm:pt modelId="{25579ED5-2752-42DB-8F41-497D73FA1370}" type="pres">
      <dgm:prSet presAssocID="{18E86721-409F-48C8-AEC5-6DB31DAD5752}" presName="text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69FC93-9AC6-4A27-8DC0-AEC66AC6ECA3}" type="pres">
      <dgm:prSet presAssocID="{18E86721-409F-48C8-AEC5-6DB31DAD5752}" presName="line2" presStyleLbl="callout" presStyleIdx="2" presStyleCnt="10"/>
      <dgm:spPr>
        <a:ln w="28575">
          <a:solidFill>
            <a:schemeClr val="tx1"/>
          </a:solidFill>
        </a:ln>
      </dgm:spPr>
    </dgm:pt>
    <dgm:pt modelId="{584A464A-A8E3-470E-9602-2B173E0C7707}" type="pres">
      <dgm:prSet presAssocID="{18E86721-409F-48C8-AEC5-6DB31DAD5752}" presName="d2" presStyleLbl="callout" presStyleIdx="3" presStyleCnt="10"/>
      <dgm:spPr>
        <a:ln w="28575">
          <a:solidFill>
            <a:schemeClr val="tx1"/>
          </a:solidFill>
        </a:ln>
      </dgm:spPr>
    </dgm:pt>
    <dgm:pt modelId="{A6F03862-E945-46C9-BC66-09D02ABDC15F}" type="pres">
      <dgm:prSet presAssocID="{0D6F84C7-B9C0-44E1-922F-FE870948B5C5}" presName="circle3" presStyleLbl="lnNode1" presStyleIdx="2" presStyleCnt="5"/>
      <dgm:spPr/>
    </dgm:pt>
    <dgm:pt modelId="{0467BB4C-D585-4D60-9F51-C7423A2CD115}" type="pres">
      <dgm:prSet presAssocID="{0D6F84C7-B9C0-44E1-922F-FE870948B5C5}" presName="text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565BB1-E03C-452F-8BF1-8F9C4140F4E6}" type="pres">
      <dgm:prSet presAssocID="{0D6F84C7-B9C0-44E1-922F-FE870948B5C5}" presName="line3" presStyleLbl="callout" presStyleIdx="4" presStyleCnt="10"/>
      <dgm:spPr>
        <a:ln w="28575">
          <a:solidFill>
            <a:schemeClr val="tx1"/>
          </a:solidFill>
        </a:ln>
      </dgm:spPr>
    </dgm:pt>
    <dgm:pt modelId="{055C064F-6C9D-43DF-A9FB-41D40EB266AD}" type="pres">
      <dgm:prSet presAssocID="{0D6F84C7-B9C0-44E1-922F-FE870948B5C5}" presName="d3" presStyleLbl="callout" presStyleIdx="5" presStyleCnt="10"/>
      <dgm:spPr>
        <a:ln w="28575">
          <a:solidFill>
            <a:schemeClr val="tx1"/>
          </a:solidFill>
        </a:ln>
      </dgm:spPr>
    </dgm:pt>
    <dgm:pt modelId="{E4B9CA9B-478A-48A9-8292-7C5BE8797C3B}" type="pres">
      <dgm:prSet presAssocID="{3D09DA1C-F131-44E6-A36E-58EE468CFC2D}" presName="circle4" presStyleLbl="lnNode1" presStyleIdx="3" presStyleCnt="5"/>
      <dgm:spPr/>
    </dgm:pt>
    <dgm:pt modelId="{E66D3523-6660-4C9F-BE7D-AE9870DDEA86}" type="pres">
      <dgm:prSet presAssocID="{3D09DA1C-F131-44E6-A36E-58EE468CFC2D}" presName="text4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178B98-D202-47BC-B6FE-6FC333A8CDF5}" type="pres">
      <dgm:prSet presAssocID="{3D09DA1C-F131-44E6-A36E-58EE468CFC2D}" presName="line4" presStyleLbl="callout" presStyleIdx="6" presStyleCnt="10"/>
      <dgm:spPr>
        <a:ln w="28575">
          <a:solidFill>
            <a:schemeClr val="tx1"/>
          </a:solidFill>
        </a:ln>
      </dgm:spPr>
    </dgm:pt>
    <dgm:pt modelId="{58641CFF-BFBF-492B-AFF1-89111C9E2FF4}" type="pres">
      <dgm:prSet presAssocID="{3D09DA1C-F131-44E6-A36E-58EE468CFC2D}" presName="d4" presStyleLbl="callout" presStyleIdx="7" presStyleCnt="10"/>
      <dgm:spPr>
        <a:ln w="28575">
          <a:solidFill>
            <a:schemeClr val="tx1"/>
          </a:solidFill>
        </a:ln>
      </dgm:spPr>
    </dgm:pt>
    <dgm:pt modelId="{FC8A963F-264D-4F86-999C-CCCAC605894E}" type="pres">
      <dgm:prSet presAssocID="{29B145E9-589C-43C9-A9A0-53363AB834D2}" presName="circle5" presStyleLbl="lnNode1" presStyleIdx="4" presStyleCnt="5"/>
      <dgm:spPr/>
      <dgm:t>
        <a:bodyPr/>
        <a:lstStyle/>
        <a:p>
          <a:endParaRPr lang="zh-TW" altLang="en-US"/>
        </a:p>
      </dgm:t>
    </dgm:pt>
    <dgm:pt modelId="{3D79CE36-BD9F-40A9-BF51-FB00B8BA655D}" type="pres">
      <dgm:prSet presAssocID="{29B145E9-589C-43C9-A9A0-53363AB834D2}" presName="text5" presStyleLbl="revTx" presStyleIdx="4" presStyleCnt="5" custScaleX="270801" custLinFactNeighborX="1875" custLinFactNeighborY="2174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FD693D-9E40-4692-B111-2917032D4844}" type="pres">
      <dgm:prSet presAssocID="{29B145E9-589C-43C9-A9A0-53363AB834D2}" presName="line5" presStyleLbl="callout" presStyleIdx="8" presStyleCnt="10"/>
      <dgm:spPr>
        <a:ln w="28575">
          <a:solidFill>
            <a:schemeClr val="tx1"/>
          </a:solidFill>
        </a:ln>
      </dgm:spPr>
    </dgm:pt>
    <dgm:pt modelId="{B92ABB87-2922-4349-BDB4-66E4B6649DFC}" type="pres">
      <dgm:prSet presAssocID="{29B145E9-589C-43C9-A9A0-53363AB834D2}" presName="d5" presStyleLbl="callout" presStyleIdx="9" presStyleCnt="10"/>
      <dgm:spPr>
        <a:ln w="28575">
          <a:solidFill>
            <a:schemeClr val="tx1"/>
          </a:solidFill>
        </a:ln>
      </dgm:spPr>
    </dgm:pt>
  </dgm:ptLst>
  <dgm:cxnLst>
    <dgm:cxn modelId="{24B18D2A-9262-4A32-81D7-E86F6A3631F5}" srcId="{851E8192-C10B-446D-90AA-2C5519CF0A75}" destId="{29B145E9-589C-43C9-A9A0-53363AB834D2}" srcOrd="4" destOrd="0" parTransId="{D30FB058-BA34-4EB5-94FE-732817E82D12}" sibTransId="{FB515A26-9AF9-4D5B-BBF3-094260554594}"/>
    <dgm:cxn modelId="{D35FF333-1178-45AB-80C9-1CA6AD3B9EA5}" type="presOf" srcId="{A4F7FA2A-B4DD-4609-A027-7832442A091E}" destId="{8204374D-FDC7-4690-AE19-E4AEF2E24B7C}" srcOrd="0" destOrd="0" presId="urn:microsoft.com/office/officeart/2005/8/layout/target1"/>
    <dgm:cxn modelId="{6557C76A-C235-439F-BE57-8C906B3B5847}" srcId="{851E8192-C10B-446D-90AA-2C5519CF0A75}" destId="{A4F7FA2A-B4DD-4609-A027-7832442A091E}" srcOrd="0" destOrd="0" parTransId="{8414AF80-67E9-4A2B-BA60-D1B2D69AAF55}" sibTransId="{8134794A-5679-4327-AF17-1A25F5A5464B}"/>
    <dgm:cxn modelId="{62429599-8247-46E8-87AB-1D2317217E85}" srcId="{851E8192-C10B-446D-90AA-2C5519CF0A75}" destId="{0D6F84C7-B9C0-44E1-922F-FE870948B5C5}" srcOrd="2" destOrd="0" parTransId="{7FD7644D-795E-4E18-A74F-7CCC9CC30142}" sibTransId="{1D4D144D-60C5-42E2-BE5C-85A9D5D67281}"/>
    <dgm:cxn modelId="{B43D7955-04E1-497C-852B-E1BA58DB03B7}" type="presOf" srcId="{18E86721-409F-48C8-AEC5-6DB31DAD5752}" destId="{25579ED5-2752-42DB-8F41-497D73FA1370}" srcOrd="0" destOrd="0" presId="urn:microsoft.com/office/officeart/2005/8/layout/target1"/>
    <dgm:cxn modelId="{49CE1C0B-D72D-450E-8713-5BE289F2C533}" srcId="{851E8192-C10B-446D-90AA-2C5519CF0A75}" destId="{3D09DA1C-F131-44E6-A36E-58EE468CFC2D}" srcOrd="3" destOrd="0" parTransId="{1F9D48D6-478B-4D12-BDD0-CECA54189323}" sibTransId="{2BDE893C-17B5-4095-ABCA-BEC6C39C0A37}"/>
    <dgm:cxn modelId="{AADD0983-835F-4B34-BCB4-4D05473BC59A}" srcId="{851E8192-C10B-446D-90AA-2C5519CF0A75}" destId="{18E86721-409F-48C8-AEC5-6DB31DAD5752}" srcOrd="1" destOrd="0" parTransId="{6389CC61-B522-4D48-8D18-2065858F9DA8}" sibTransId="{FAC84C86-BEE4-402A-8158-FF4CA3C988C2}"/>
    <dgm:cxn modelId="{BF0BCFA1-B73E-43F7-A393-00DAAE3EB6CC}" type="presOf" srcId="{3D09DA1C-F131-44E6-A36E-58EE468CFC2D}" destId="{E66D3523-6660-4C9F-BE7D-AE9870DDEA86}" srcOrd="0" destOrd="0" presId="urn:microsoft.com/office/officeart/2005/8/layout/target1"/>
    <dgm:cxn modelId="{0D0CDF68-883C-4377-A46F-3F374A9DCADC}" type="presOf" srcId="{851E8192-C10B-446D-90AA-2C5519CF0A75}" destId="{9449A1FF-248C-42F2-BD9D-1F1AD35F39E3}" srcOrd="0" destOrd="0" presId="urn:microsoft.com/office/officeart/2005/8/layout/target1"/>
    <dgm:cxn modelId="{EF9EABEE-7765-44AD-AA82-78A021F51054}" type="presOf" srcId="{0D6F84C7-B9C0-44E1-922F-FE870948B5C5}" destId="{0467BB4C-D585-4D60-9F51-C7423A2CD115}" srcOrd="0" destOrd="0" presId="urn:microsoft.com/office/officeart/2005/8/layout/target1"/>
    <dgm:cxn modelId="{BFCF30BD-23DB-4839-8B5D-F45EE880A360}" type="presOf" srcId="{29B145E9-589C-43C9-A9A0-53363AB834D2}" destId="{3D79CE36-BD9F-40A9-BF51-FB00B8BA655D}" srcOrd="0" destOrd="0" presId="urn:microsoft.com/office/officeart/2005/8/layout/target1"/>
    <dgm:cxn modelId="{6904102F-49B8-4AB3-95F3-FE222CC71E2B}" type="presParOf" srcId="{9449A1FF-248C-42F2-BD9D-1F1AD35F39E3}" destId="{058952CE-67F9-43AB-A4EB-DB8DF45815FF}" srcOrd="0" destOrd="0" presId="urn:microsoft.com/office/officeart/2005/8/layout/target1"/>
    <dgm:cxn modelId="{0A194B06-7496-450D-BB05-5DA5C237E2AA}" type="presParOf" srcId="{9449A1FF-248C-42F2-BD9D-1F1AD35F39E3}" destId="{8204374D-FDC7-4690-AE19-E4AEF2E24B7C}" srcOrd="1" destOrd="0" presId="urn:microsoft.com/office/officeart/2005/8/layout/target1"/>
    <dgm:cxn modelId="{D2F9F083-6492-4E7E-B885-21A1395E61B1}" type="presParOf" srcId="{9449A1FF-248C-42F2-BD9D-1F1AD35F39E3}" destId="{D777A511-B217-4947-8930-A7CAE29BB739}" srcOrd="2" destOrd="0" presId="urn:microsoft.com/office/officeart/2005/8/layout/target1"/>
    <dgm:cxn modelId="{E3BAAF4E-082B-4A51-820D-ADEFF0F45706}" type="presParOf" srcId="{9449A1FF-248C-42F2-BD9D-1F1AD35F39E3}" destId="{371B92AE-99A5-474A-A55F-0522AE6F8A98}" srcOrd="3" destOrd="0" presId="urn:microsoft.com/office/officeart/2005/8/layout/target1"/>
    <dgm:cxn modelId="{76874F67-7FD2-4E6B-BE94-260150874B50}" type="presParOf" srcId="{9449A1FF-248C-42F2-BD9D-1F1AD35F39E3}" destId="{A2346748-9754-40DD-94D2-706AA010C899}" srcOrd="4" destOrd="0" presId="urn:microsoft.com/office/officeart/2005/8/layout/target1"/>
    <dgm:cxn modelId="{D8466F83-AE7E-4FEC-8688-231DAB534CDD}" type="presParOf" srcId="{9449A1FF-248C-42F2-BD9D-1F1AD35F39E3}" destId="{25579ED5-2752-42DB-8F41-497D73FA1370}" srcOrd="5" destOrd="0" presId="urn:microsoft.com/office/officeart/2005/8/layout/target1"/>
    <dgm:cxn modelId="{A2BF43BC-3523-4244-87E3-E372E3FCCB59}" type="presParOf" srcId="{9449A1FF-248C-42F2-BD9D-1F1AD35F39E3}" destId="{9269FC93-9AC6-4A27-8DC0-AEC66AC6ECA3}" srcOrd="6" destOrd="0" presId="urn:microsoft.com/office/officeart/2005/8/layout/target1"/>
    <dgm:cxn modelId="{E349618B-A365-4EA4-B562-89AB1B216B19}" type="presParOf" srcId="{9449A1FF-248C-42F2-BD9D-1F1AD35F39E3}" destId="{584A464A-A8E3-470E-9602-2B173E0C7707}" srcOrd="7" destOrd="0" presId="urn:microsoft.com/office/officeart/2005/8/layout/target1"/>
    <dgm:cxn modelId="{8E3D6279-C532-468F-96E0-E7C6B56A018C}" type="presParOf" srcId="{9449A1FF-248C-42F2-BD9D-1F1AD35F39E3}" destId="{A6F03862-E945-46C9-BC66-09D02ABDC15F}" srcOrd="8" destOrd="0" presId="urn:microsoft.com/office/officeart/2005/8/layout/target1"/>
    <dgm:cxn modelId="{59454939-7B5A-4084-A3FE-6ED225914320}" type="presParOf" srcId="{9449A1FF-248C-42F2-BD9D-1F1AD35F39E3}" destId="{0467BB4C-D585-4D60-9F51-C7423A2CD115}" srcOrd="9" destOrd="0" presId="urn:microsoft.com/office/officeart/2005/8/layout/target1"/>
    <dgm:cxn modelId="{62ABA71B-7AFE-4C2F-9C65-83E40CAE5D41}" type="presParOf" srcId="{9449A1FF-248C-42F2-BD9D-1F1AD35F39E3}" destId="{85565BB1-E03C-452F-8BF1-8F9C4140F4E6}" srcOrd="10" destOrd="0" presId="urn:microsoft.com/office/officeart/2005/8/layout/target1"/>
    <dgm:cxn modelId="{98603E41-58CE-4055-B1AB-B14995362096}" type="presParOf" srcId="{9449A1FF-248C-42F2-BD9D-1F1AD35F39E3}" destId="{055C064F-6C9D-43DF-A9FB-41D40EB266AD}" srcOrd="11" destOrd="0" presId="urn:microsoft.com/office/officeart/2005/8/layout/target1"/>
    <dgm:cxn modelId="{0405AFC5-DBEF-42ED-9C6E-4C3E96630C86}" type="presParOf" srcId="{9449A1FF-248C-42F2-BD9D-1F1AD35F39E3}" destId="{E4B9CA9B-478A-48A9-8292-7C5BE8797C3B}" srcOrd="12" destOrd="0" presId="urn:microsoft.com/office/officeart/2005/8/layout/target1"/>
    <dgm:cxn modelId="{B29DF03F-8183-4FBA-A0A2-41FBB1C6E435}" type="presParOf" srcId="{9449A1FF-248C-42F2-BD9D-1F1AD35F39E3}" destId="{E66D3523-6660-4C9F-BE7D-AE9870DDEA86}" srcOrd="13" destOrd="0" presId="urn:microsoft.com/office/officeart/2005/8/layout/target1"/>
    <dgm:cxn modelId="{A5E6E047-4344-4667-BFAE-181E6982FFA9}" type="presParOf" srcId="{9449A1FF-248C-42F2-BD9D-1F1AD35F39E3}" destId="{B4178B98-D202-47BC-B6FE-6FC333A8CDF5}" srcOrd="14" destOrd="0" presId="urn:microsoft.com/office/officeart/2005/8/layout/target1"/>
    <dgm:cxn modelId="{850DE0BC-E98B-4F7F-9FA7-88C106D3267B}" type="presParOf" srcId="{9449A1FF-248C-42F2-BD9D-1F1AD35F39E3}" destId="{58641CFF-BFBF-492B-AFF1-89111C9E2FF4}" srcOrd="15" destOrd="0" presId="urn:microsoft.com/office/officeart/2005/8/layout/target1"/>
    <dgm:cxn modelId="{7C4D97F3-FE30-4118-AFFD-12CD4B400648}" type="presParOf" srcId="{9449A1FF-248C-42F2-BD9D-1F1AD35F39E3}" destId="{FC8A963F-264D-4F86-999C-CCCAC605894E}" srcOrd="16" destOrd="0" presId="urn:microsoft.com/office/officeart/2005/8/layout/target1"/>
    <dgm:cxn modelId="{6F645C34-3CE7-4657-8B02-061124AE9242}" type="presParOf" srcId="{9449A1FF-248C-42F2-BD9D-1F1AD35F39E3}" destId="{3D79CE36-BD9F-40A9-BF51-FB00B8BA655D}" srcOrd="17" destOrd="0" presId="urn:microsoft.com/office/officeart/2005/8/layout/target1"/>
    <dgm:cxn modelId="{5BCC4BD6-A3E1-444D-9B48-062A9AECDF8F}" type="presParOf" srcId="{9449A1FF-248C-42F2-BD9D-1F1AD35F39E3}" destId="{5BFD693D-9E40-4692-B111-2917032D4844}" srcOrd="18" destOrd="0" presId="urn:microsoft.com/office/officeart/2005/8/layout/target1"/>
    <dgm:cxn modelId="{57B8A57B-C5E4-4A4E-BEF5-B54E3EF58E19}" type="presParOf" srcId="{9449A1FF-248C-42F2-BD9D-1F1AD35F39E3}" destId="{B92ABB87-2922-4349-BDB4-66E4B6649DFC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A963F-264D-4F86-999C-CCCAC605894E}">
      <dsp:nvSpPr>
        <dsp:cNvPr id="0" name=""/>
        <dsp:cNvSpPr/>
      </dsp:nvSpPr>
      <dsp:spPr>
        <a:xfrm>
          <a:off x="-394190" y="1211063"/>
          <a:ext cx="4164592" cy="4164592"/>
        </a:xfrm>
        <a:prstGeom prst="ellips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B9CA9B-478A-48A9-8292-7C5BE8797C3B}">
      <dsp:nvSpPr>
        <dsp:cNvPr id="0" name=""/>
        <dsp:cNvSpPr/>
      </dsp:nvSpPr>
      <dsp:spPr>
        <a:xfrm>
          <a:off x="68425" y="1673680"/>
          <a:ext cx="3239358" cy="3239358"/>
        </a:xfrm>
        <a:prstGeom prst="ellipse">
          <a:avLst/>
        </a:prstGeom>
        <a:gradFill rotWithShape="0">
          <a:gsLst>
            <a:gs pos="0">
              <a:schemeClr val="accent4">
                <a:hueOff val="7796769"/>
                <a:satOff val="-35976"/>
                <a:lumOff val="1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796769"/>
                <a:satOff val="-35976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F03862-E945-46C9-BC66-09D02ABDC15F}">
      <dsp:nvSpPr>
        <dsp:cNvPr id="0" name=""/>
        <dsp:cNvSpPr/>
      </dsp:nvSpPr>
      <dsp:spPr>
        <a:xfrm>
          <a:off x="531042" y="2136297"/>
          <a:ext cx="2314125" cy="2314125"/>
        </a:xfrm>
        <a:prstGeom prst="ellipse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46748-9754-40DD-94D2-706AA010C899}">
      <dsp:nvSpPr>
        <dsp:cNvPr id="0" name=""/>
        <dsp:cNvSpPr/>
      </dsp:nvSpPr>
      <dsp:spPr>
        <a:xfrm>
          <a:off x="994006" y="2599260"/>
          <a:ext cx="1388197" cy="1388197"/>
        </a:xfrm>
        <a:prstGeom prst="ellipse">
          <a:avLst/>
        </a:prstGeom>
        <a:gradFill rotWithShape="0">
          <a:gsLst>
            <a:gs pos="0">
              <a:schemeClr val="accent4">
                <a:hueOff val="2598923"/>
                <a:satOff val="-11992"/>
                <a:lumOff val="4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598923"/>
                <a:satOff val="-11992"/>
                <a:lumOff val="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8952CE-67F9-43AB-A4EB-DB8DF45815FF}">
      <dsp:nvSpPr>
        <dsp:cNvPr id="0" name=""/>
        <dsp:cNvSpPr/>
      </dsp:nvSpPr>
      <dsp:spPr>
        <a:xfrm>
          <a:off x="1456623" y="3061877"/>
          <a:ext cx="462963" cy="46296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04374D-FDC7-4690-AE19-E4AEF2E24B7C}">
      <dsp:nvSpPr>
        <dsp:cNvPr id="0" name=""/>
        <dsp:cNvSpPr/>
      </dsp:nvSpPr>
      <dsp:spPr>
        <a:xfrm>
          <a:off x="4464500" y="177134"/>
          <a:ext cx="2082296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4464500" y="177134"/>
        <a:ext cx="2082296" cy="735189"/>
      </dsp:txXfrm>
    </dsp:sp>
    <dsp:sp modelId="{D777A511-B217-4947-8930-A7CAE29BB739}">
      <dsp:nvSpPr>
        <dsp:cNvPr id="0" name=""/>
        <dsp:cNvSpPr/>
      </dsp:nvSpPr>
      <dsp:spPr>
        <a:xfrm>
          <a:off x="3943926" y="544728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71B92AE-99A5-474A-A55F-0522AE6F8A98}">
      <dsp:nvSpPr>
        <dsp:cNvPr id="0" name=""/>
        <dsp:cNvSpPr/>
      </dsp:nvSpPr>
      <dsp:spPr>
        <a:xfrm rot="5400000">
          <a:off x="1439964" y="792869"/>
          <a:ext cx="2748631" cy="225235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5579ED5-2752-42DB-8F41-497D73FA1370}">
      <dsp:nvSpPr>
        <dsp:cNvPr id="0" name=""/>
        <dsp:cNvSpPr/>
      </dsp:nvSpPr>
      <dsp:spPr>
        <a:xfrm>
          <a:off x="4464500" y="954524"/>
          <a:ext cx="2082296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4464500" y="954524"/>
        <a:ext cx="2082296" cy="735189"/>
      </dsp:txXfrm>
    </dsp:sp>
    <dsp:sp modelId="{9269FC93-9AC6-4A27-8DC0-AEC66AC6ECA3}">
      <dsp:nvSpPr>
        <dsp:cNvPr id="0" name=""/>
        <dsp:cNvSpPr/>
      </dsp:nvSpPr>
      <dsp:spPr>
        <a:xfrm>
          <a:off x="3943926" y="1322119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584A464A-A8E3-470E-9602-2B173E0C7707}">
      <dsp:nvSpPr>
        <dsp:cNvPr id="0" name=""/>
        <dsp:cNvSpPr/>
      </dsp:nvSpPr>
      <dsp:spPr>
        <a:xfrm rot="5400000">
          <a:off x="1843861" y="1511191"/>
          <a:ext cx="2288582" cy="1908771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467BB4C-D585-4D60-9F51-C7423A2CD115}">
      <dsp:nvSpPr>
        <dsp:cNvPr id="0" name=""/>
        <dsp:cNvSpPr/>
      </dsp:nvSpPr>
      <dsp:spPr>
        <a:xfrm>
          <a:off x="4464500" y="1731915"/>
          <a:ext cx="2082296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4464500" y="1731915"/>
        <a:ext cx="2082296" cy="735189"/>
      </dsp:txXfrm>
    </dsp:sp>
    <dsp:sp modelId="{85565BB1-E03C-452F-8BF1-8F9C4140F4E6}">
      <dsp:nvSpPr>
        <dsp:cNvPr id="0" name=""/>
        <dsp:cNvSpPr/>
      </dsp:nvSpPr>
      <dsp:spPr>
        <a:xfrm>
          <a:off x="3943926" y="2099509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55C064F-6C9D-43DF-A9FB-41D40EB266AD}">
      <dsp:nvSpPr>
        <dsp:cNvPr id="0" name=""/>
        <dsp:cNvSpPr/>
      </dsp:nvSpPr>
      <dsp:spPr>
        <a:xfrm rot="5400000">
          <a:off x="2239913" y="2200154"/>
          <a:ext cx="1804656" cy="1603368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66D3523-6660-4C9F-BE7D-AE9870DDEA86}">
      <dsp:nvSpPr>
        <dsp:cNvPr id="0" name=""/>
        <dsp:cNvSpPr/>
      </dsp:nvSpPr>
      <dsp:spPr>
        <a:xfrm>
          <a:off x="4464500" y="2492647"/>
          <a:ext cx="2082296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4464500" y="2492647"/>
        <a:ext cx="2082296" cy="735189"/>
      </dsp:txXfrm>
    </dsp:sp>
    <dsp:sp modelId="{B4178B98-D202-47BC-B6FE-6FC333A8CDF5}">
      <dsp:nvSpPr>
        <dsp:cNvPr id="0" name=""/>
        <dsp:cNvSpPr/>
      </dsp:nvSpPr>
      <dsp:spPr>
        <a:xfrm>
          <a:off x="3943926" y="2860242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58641CFF-BFBF-492B-AFF1-89111C9E2FF4}">
      <dsp:nvSpPr>
        <dsp:cNvPr id="0" name=""/>
        <dsp:cNvSpPr/>
      </dsp:nvSpPr>
      <dsp:spPr>
        <a:xfrm rot="5400000">
          <a:off x="2634161" y="2927569"/>
          <a:ext cx="1377091" cy="1242436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D79CE36-BD9F-40A9-BF51-FB00B8BA655D}">
      <dsp:nvSpPr>
        <dsp:cNvPr id="0" name=""/>
        <dsp:cNvSpPr/>
      </dsp:nvSpPr>
      <dsp:spPr>
        <a:xfrm>
          <a:off x="2686208" y="3391064"/>
          <a:ext cx="5638879" cy="73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2686208" y="3391064"/>
        <a:ext cx="5638879" cy="735189"/>
      </dsp:txXfrm>
    </dsp:sp>
    <dsp:sp modelId="{5BFD693D-9E40-4692-B111-2917032D4844}">
      <dsp:nvSpPr>
        <dsp:cNvPr id="0" name=""/>
        <dsp:cNvSpPr/>
      </dsp:nvSpPr>
      <dsp:spPr>
        <a:xfrm>
          <a:off x="3943926" y="3598763"/>
          <a:ext cx="520574" cy="0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92ABB87-2922-4349-BDB4-66E4B6649DFC}">
      <dsp:nvSpPr>
        <dsp:cNvPr id="0" name=""/>
        <dsp:cNvSpPr/>
      </dsp:nvSpPr>
      <dsp:spPr>
        <a:xfrm rot="5400000">
          <a:off x="3006892" y="3633468"/>
          <a:ext cx="971738" cy="902328"/>
        </a:xfrm>
        <a:prstGeom prst="line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486DC-0067-484A-B15D-25AFAC0319C2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19D3E-A1AF-407B-AE78-3EE7497D64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13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Question:</a:t>
            </a:r>
          </a:p>
          <a:p>
            <a:r>
              <a:rPr lang="en-US" altLang="zh-TW" dirty="0" smtClean="0"/>
              <a:t>	Can</a:t>
            </a:r>
            <a:r>
              <a:rPr lang="en-US" altLang="zh-TW" baseline="0" dirty="0" smtClean="0"/>
              <a:t> we use RELU auto encoder?</a:t>
            </a:r>
          </a:p>
          <a:p>
            <a:r>
              <a:rPr lang="en-US" altLang="zh-TW" baseline="0" dirty="0" smtClean="0"/>
              <a:t>	RBM is sigmoid, so not </a:t>
            </a:r>
            <a:r>
              <a:rPr lang="en-US" altLang="zh-TW" baseline="0" dirty="0" err="1" smtClean="0"/>
              <a:t>ReLU</a:t>
            </a:r>
            <a:r>
              <a:rPr lang="en-US" altLang="zh-TW" baseline="0" dirty="0" smtClean="0"/>
              <a:t>???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	RBM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CD is hard to understand</a:t>
            </a:r>
          </a:p>
          <a:p>
            <a:r>
              <a:rPr lang="en-US" altLang="zh-TW" baseline="0" dirty="0" smtClean="0"/>
              <a:t>	DBN is even hard, should I say more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Maybe yes:</a:t>
            </a:r>
          </a:p>
          <a:p>
            <a:r>
              <a:rPr lang="en-US" altLang="zh-TW" dirty="0" smtClean="0"/>
              <a:t>Should I mention clustering as starting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Should I mention Sparse coding</a:t>
            </a:r>
            <a:r>
              <a:rPr lang="en-US" altLang="zh-TW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Maybe not: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Should I mention wake and sleep algorithm?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035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Basis</a:t>
            </a:r>
            <a:r>
              <a:rPr lang="en-US" altLang="zh-TW" baseline="0" smtClean="0"/>
              <a:t> ……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143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This is structured learning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Opening: what are we </a:t>
            </a:r>
            <a:r>
              <a:rPr lang="en-US" altLang="zh-TW" dirty="0" err="1" smtClean="0"/>
              <a:t>goint</a:t>
            </a:r>
            <a:r>
              <a:rPr lang="en-US" altLang="zh-TW" dirty="0" smtClean="0"/>
              <a:t> to do ……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Inference</a:t>
            </a:r>
          </a:p>
          <a:p>
            <a:r>
              <a:rPr lang="en-US" altLang="zh-TW" dirty="0" smtClean="0"/>
              <a:t>Training</a:t>
            </a:r>
          </a:p>
          <a:p>
            <a:r>
              <a:rPr lang="en-US" altLang="zh-TW" dirty="0" smtClean="0"/>
              <a:t>Example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Others?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Outline:</a:t>
            </a:r>
          </a:p>
          <a:p>
            <a:r>
              <a:rPr lang="en-US" altLang="zh-TW" dirty="0" smtClean="0"/>
              <a:t>	1. introduce</a:t>
            </a:r>
            <a:r>
              <a:rPr lang="en-US" altLang="zh-TW" baseline="0" dirty="0" smtClean="0"/>
              <a:t> model</a:t>
            </a:r>
          </a:p>
          <a:p>
            <a:r>
              <a:rPr lang="en-US" altLang="zh-TW" baseline="0" dirty="0" smtClean="0"/>
              <a:t>	2. Motivation for training – some results and so on</a:t>
            </a:r>
          </a:p>
          <a:p>
            <a:r>
              <a:rPr lang="en-US" altLang="zh-TW" baseline="0" dirty="0" smtClean="0"/>
              <a:t>	3. how to train</a:t>
            </a:r>
          </a:p>
          <a:p>
            <a:r>
              <a:rPr lang="en-US" altLang="zh-TW" baseline="0" dirty="0" smtClean="0"/>
              <a:t>	4. some intuition – free and the figure</a:t>
            </a:r>
          </a:p>
          <a:p>
            <a:r>
              <a:rPr lang="en-US" altLang="zh-TW" baseline="0" dirty="0" smtClean="0"/>
              <a:t>	5. CD persist and other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859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Energy function would</a:t>
            </a:r>
            <a:r>
              <a:rPr lang="en-US" altLang="zh-TW" baseline="0" dirty="0" smtClean="0"/>
              <a:t> be negative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9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factors are simpler than normal factor graph or</a:t>
            </a:r>
            <a:r>
              <a:rPr lang="en-US" altLang="zh-TW" baseline="0" dirty="0" smtClean="0"/>
              <a:t> MRF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15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Maximum or minimum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803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explainalbe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174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Neural networks [5.2] : Restricted Boltzmann machine - inference</a:t>
            </a:r>
          </a:p>
          <a:p>
            <a:r>
              <a:rPr lang="zh-TW" altLang="en-US" dirty="0" smtClean="0"/>
              <a:t>https://www.youtube.com/watch?v=lekCh_i32iE&amp;list=PL6Xpj9I5qXYEcOhn7TqghAJ6NAPrNmUBH&amp;index=36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In undirected graphical model, normalize as probability is usually difficult.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All the y are independent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Just test 1 or 0 will make the value larger.?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516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Maximum or minimum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04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networks [5.3] : Restricted Boltzmann machine - free energy</a:t>
            </a:r>
          </a:p>
          <a:p>
            <a:r>
              <a:rPr lang="en-US" altLang="zh-TW" dirty="0" smtClean="0"/>
              <a:t>https://www.youtube.com/watch?v=e0Ts_7Y6hZU&amp;index=38&amp;list=PL6Xpj9I5qXYEcOhn7TqghAJ6NAPrNmUBH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74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Learn to ignore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集中的效果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17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Exploiting</a:t>
            </a:r>
            <a:r>
              <a:rPr lang="en-US" altLang="zh-TW" baseline="0" dirty="0" smtClean="0"/>
              <a:t> unlabeled 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431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Max margin</a:t>
            </a:r>
          </a:p>
          <a:p>
            <a:r>
              <a:rPr lang="en-US" altLang="zh-TW" dirty="0" smtClean="0"/>
              <a:t>http://ijcai.org/papers09/Papers/IJCAI09-195.pdf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965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this page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54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Not this page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245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 smtClean="0"/>
                  <a:t> frequently be 1 together, then increase the weight between them.  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If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𝑥_𝑗</a:t>
                </a:r>
                <a:r>
                  <a:rPr lang="en-US" altLang="zh-TW" sz="1200" dirty="0" smtClean="0"/>
                  <a:t> and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ℎ_𝑖</a:t>
                </a:r>
                <a:r>
                  <a:rPr lang="en-US" altLang="zh-TW" sz="1200" dirty="0" smtClean="0"/>
                  <a:t> frequently be 1 together, then increase the weight between them.  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4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How to explain term A ……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311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 smtClean="0">
                <a:solidFill>
                  <a:srgbClr val="FF0000"/>
                </a:solidFill>
              </a:rPr>
              <a:t>Intractable …!!!!!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650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parallel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765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46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044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Reference about </a:t>
            </a:r>
            <a:r>
              <a:rPr lang="en-US" altLang="zh-TW" dirty="0" err="1" smtClean="0"/>
              <a:t>possion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https://www.cs.toronto.edu/~hinton/csc2515/notes/retrieval.pdf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Reference about </a:t>
            </a:r>
            <a:r>
              <a:rPr lang="en-US" altLang="zh-TW" dirty="0" err="1" smtClean="0"/>
              <a:t>ReLU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http://www.cs.toronto.edu/~fritz/absps/reluICML.pdf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0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Peesuod</a:t>
            </a:r>
            <a:r>
              <a:rPr lang="en-US" altLang="zh-TW" dirty="0" smtClean="0"/>
              <a:t>-labels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9579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Hidden makes everything simpler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957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Draw on the black</a:t>
            </a:r>
            <a:r>
              <a:rPr lang="en-US" altLang="zh-TW" baseline="0" dirty="0" smtClean="0"/>
              <a:t> broad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363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576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41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Unlabelled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labelled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345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TW" sz="1200" dirty="0" smtClean="0"/>
                  <a:t>DNN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i="0" smtClean="0">
                    <a:latin typeface="Cambria Math" panose="02040503050406030204" pitchFamily="18" charset="0"/>
                  </a:rPr>
                  <a:t>≠</a:t>
                </a:r>
                <a:r>
                  <a:rPr lang="en-US" altLang="zh-TW" sz="1200" dirty="0" smtClean="0"/>
                  <a:t>DNN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478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Output</a:t>
            </a:r>
          </a:p>
          <a:p>
            <a:r>
              <a:rPr lang="en-US" altLang="zh-TW" dirty="0" smtClean="0"/>
              <a:t>	- idea of compressions</a:t>
            </a:r>
          </a:p>
          <a:p>
            <a:r>
              <a:rPr lang="en-US" altLang="zh-TW" dirty="0" smtClean="0"/>
              <a:t>	-</a:t>
            </a:r>
            <a:r>
              <a:rPr lang="en-US" altLang="zh-TW" dirty="0" err="1" smtClean="0"/>
              <a:t>audoencoder</a:t>
            </a:r>
            <a:endParaRPr lang="en-US" altLang="zh-TW" dirty="0" smtClean="0"/>
          </a:p>
          <a:p>
            <a:r>
              <a:rPr lang="en-US" altLang="zh-TW" dirty="0" smtClean="0"/>
              <a:t>	- application</a:t>
            </a:r>
          </a:p>
          <a:p>
            <a:r>
              <a:rPr lang="en-US" altLang="zh-TW" dirty="0" smtClean="0"/>
              <a:t>		retrieval</a:t>
            </a:r>
          </a:p>
          <a:p>
            <a:r>
              <a:rPr lang="en-US" altLang="zh-TW" dirty="0" smtClean="0"/>
              <a:t>		image</a:t>
            </a:r>
          </a:p>
          <a:p>
            <a:r>
              <a:rPr lang="en-US" altLang="zh-TW" dirty="0" smtClean="0"/>
              <a:t>	-also as </a:t>
            </a:r>
            <a:r>
              <a:rPr lang="en-US" altLang="zh-TW" dirty="0" err="1" smtClean="0"/>
              <a:t>initilization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1767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A neutral  net  whose output tries to reconstruct the input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Target of output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dirty="0" smtClean="0"/>
                  <a:t>) = input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/>
                  <a:t>)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A neutral  net  whose output tries to reconstruct the input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/>
                  <a:t>Target of output (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𝑦 ̂</a:t>
                </a:r>
                <a:r>
                  <a:rPr lang="en-US" altLang="zh-TW" dirty="0" smtClean="0"/>
                  <a:t>) = input (</a:t>
                </a:r>
                <a:r>
                  <a:rPr lang="en-US" altLang="zh-TW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US" altLang="zh-TW" dirty="0" smtClean="0"/>
                  <a:t>)</a:t>
                </a:r>
                <a:endParaRPr lang="en-US" altLang="zh-TW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670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有收縮性的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27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codes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243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506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Hand-written digits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Deep auto-encoder has better reconstruction capability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190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From 30 to 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6495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idf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134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 err="1" smtClean="0"/>
              <a:t>qeruy</a:t>
            </a:r>
            <a:r>
              <a:rPr lang="en-US" altLang="zh-TW" dirty="0" smtClean="0"/>
              <a:t> not always have the common</a:t>
            </a:r>
            <a:r>
              <a:rPr lang="en-US" altLang="zh-TW" baseline="0" dirty="0" smtClean="0"/>
              <a:t> word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70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Direct compute on pixel</a:t>
            </a:r>
            <a:r>
              <a:rPr lang="en-US" altLang="zh-TW" baseline="0" dirty="0" smtClean="0"/>
              <a:t> label is slow!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924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TW" sz="1200" dirty="0" smtClean="0">
                <a:latin typeface="Arial" charset="0"/>
              </a:rPr>
              <a:t>Reconstructions of 32x32 color images from 256-bit codes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5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faster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194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864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719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933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what</a:t>
            </a:r>
            <a:r>
              <a:rPr lang="en-US" altLang="zh-TW" baseline="0" dirty="0" smtClean="0"/>
              <a:t> to say</a:t>
            </a:r>
          </a:p>
          <a:p>
            <a:r>
              <a:rPr lang="en-US" altLang="zh-TW" baseline="0" dirty="0" smtClean="0"/>
              <a:t>	</a:t>
            </a:r>
          </a:p>
          <a:p>
            <a:r>
              <a:rPr lang="en-US" altLang="zh-TW" baseline="0" dirty="0" smtClean="0"/>
              <a:t>	problem</a:t>
            </a:r>
          </a:p>
          <a:p>
            <a:r>
              <a:rPr lang="en-US" altLang="zh-TW" baseline="0" dirty="0" smtClean="0"/>
              <a:t>	</a:t>
            </a:r>
          </a:p>
          <a:p>
            <a:r>
              <a:rPr lang="en-US" altLang="zh-TW" baseline="0" dirty="0" smtClean="0"/>
              <a:t>even sick</a:t>
            </a:r>
          </a:p>
          <a:p>
            <a:r>
              <a:rPr lang="zh-TW" altLang="en-US" baseline="0" dirty="0" smtClean="0"/>
              <a:t>手速</a:t>
            </a:r>
            <a:endParaRPr lang="en-US" altLang="zh-TW" baseline="0" dirty="0" smtClean="0"/>
          </a:p>
          <a:p>
            <a:r>
              <a:rPr lang="zh-TW" altLang="en-US" baseline="0" dirty="0" smtClean="0"/>
              <a:t>進度報告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5CF2F-0C94-47B1-8B3D-31E1BA85CF9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6532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5336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92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Transfer</a:t>
            </a:r>
          </a:p>
          <a:p>
            <a:r>
              <a:rPr lang="en-US" altLang="zh-TW" dirty="0" smtClean="0"/>
              <a:t>Self-taught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72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 smtClean="0"/>
              <a:t>LSA, PLSA, LDA ……</a:t>
            </a:r>
            <a:endParaRPr lang="zh-TW" altLang="en-US" sz="28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35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The world we observed.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(Some combination is rare)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平澤唯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3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Basis:</a:t>
            </a:r>
            <a:r>
              <a:rPr lang="en-US" altLang="zh-TW" baseline="0" dirty="0" smtClean="0"/>
              <a:t> linear independent, so it is not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Alien ……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19D3E-A1AF-407B-AE78-3EE7497D647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2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21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11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54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17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622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12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91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40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19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91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91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93DE7-F05C-43EC-999F-498B7701ED38}" type="datetimeFigureOut">
              <a:rPr lang="zh-TW" altLang="en-US" smtClean="0"/>
              <a:t>2015/12/28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249AD-BFAF-4E25-9075-98DBD42BB3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06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12" Type="http://schemas.openxmlformats.org/officeDocument/2006/relationships/image" Target="../media/image4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80.png"/><Relationship Id="rId5" Type="http://schemas.openxmlformats.org/officeDocument/2006/relationships/image" Target="../media/image430.png"/><Relationship Id="rId10" Type="http://schemas.openxmlformats.org/officeDocument/2006/relationships/image" Target="../media/image470.png"/><Relationship Id="rId4" Type="http://schemas.openxmlformats.org/officeDocument/2006/relationships/image" Target="../media/image42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6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78.png"/><Relationship Id="rId3" Type="http://schemas.openxmlformats.org/officeDocument/2006/relationships/image" Target="../media/image92.png"/><Relationship Id="rId7" Type="http://schemas.openxmlformats.org/officeDocument/2006/relationships/image" Target="../media/image910.png"/><Relationship Id="rId12" Type="http://schemas.openxmlformats.org/officeDocument/2006/relationships/image" Target="../media/image96.pn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95.png"/><Relationship Id="rId15" Type="http://schemas.openxmlformats.org/officeDocument/2006/relationships/image" Target="../media/image79.png"/><Relationship Id="rId10" Type="http://schemas.openxmlformats.org/officeDocument/2006/relationships/image" Target="../media/image94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87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8.jpeg"/><Relationship Id="rId7" Type="http://schemas.openxmlformats.org/officeDocument/2006/relationships/image" Target="../media/image11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jpeg"/><Relationship Id="rId7" Type="http://schemas.openxmlformats.org/officeDocument/2006/relationships/image" Target="../media/image83.png"/><Relationship Id="rId12" Type="http://schemas.openxmlformats.org/officeDocument/2006/relationships/image" Target="../media/image1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118.png"/><Relationship Id="rId5" Type="http://schemas.openxmlformats.org/officeDocument/2006/relationships/image" Target="../media/image80.jpeg"/><Relationship Id="rId10" Type="http://schemas.openxmlformats.org/officeDocument/2006/relationships/image" Target="../media/image86.png"/><Relationship Id="rId4" Type="http://schemas.openxmlformats.org/officeDocument/2006/relationships/image" Target="../media/image79.jpe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7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170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84.png"/><Relationship Id="rId1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10" Type="http://schemas.openxmlformats.org/officeDocument/2006/relationships/image" Target="../media/image181.png"/><Relationship Id="rId9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84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9" Type="http://schemas.openxmlformats.org/officeDocument/2006/relationships/image" Target="../media/image167.png"/><Relationship Id="rId14" Type="http://schemas.openxmlformats.org/officeDocument/2006/relationships/image" Target="../media/image18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83.jpe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8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7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11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9.png"/><Relationship Id="rId5" Type="http://schemas.openxmlformats.org/officeDocument/2006/relationships/image" Target="../media/image197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196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" Type="http://schemas.openxmlformats.org/officeDocument/2006/relationships/image" Target="../media/image214.png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19" Type="http://schemas.openxmlformats.org/officeDocument/2006/relationships/image" Target="../media/image231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35.png"/><Relationship Id="rId3" Type="http://schemas.openxmlformats.org/officeDocument/2006/relationships/image" Target="../media/image214.png"/><Relationship Id="rId21" Type="http://schemas.openxmlformats.org/officeDocument/2006/relationships/image" Target="../media/image238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3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32.png"/><Relationship Id="rId10" Type="http://schemas.openxmlformats.org/officeDocument/2006/relationships/image" Target="../media/image221.png"/><Relationship Id="rId19" Type="http://schemas.openxmlformats.org/officeDocument/2006/relationships/image" Target="../media/image236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9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7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125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0Ts_7Y6hZU&amp;list=PL6Xpj9I5qXYEcOhn7TqghAJ6NAPrNmUBH&amp;index=38" TargetMode="External"/><Relationship Id="rId2" Type="http://schemas.openxmlformats.org/officeDocument/2006/relationships/hyperlink" Target="https://www.youtube.com/watch?v=lekCh_i32iE&amp;list=PL6Xpj9I5qXYEcOhn7TqghAJ6NAPrNmUBH&amp;index=3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kb6AWYXZ5I&amp;list=PL6Xpj9I5qXYEcOhn7TqghAJ6NAPrNmUBH&amp;index=57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35MUlYCColk&amp;list=PL6Xpj9I5qXYEcOhn7TqghAJ6NAPrNmUBH&amp;index=59" TargetMode="External"/><Relationship Id="rId4" Type="http://schemas.openxmlformats.org/officeDocument/2006/relationships/hyperlink" Target="https://www.youtube.com/watch?v=pStDscJh2Wo&amp;list=PL6Xpj9I5qXYEcOhn7TqghAJ6NAPrNmUBH&amp;index=58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24.png"/><Relationship Id="rId7" Type="http://schemas.openxmlformats.org/officeDocument/2006/relationships/image" Target="../media/image55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9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image" Target="../media/image520.png"/><Relationship Id="rId9" Type="http://schemas.openxmlformats.org/officeDocument/2006/relationships/image" Target="../media/image5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2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05.png"/><Relationship Id="rId5" Type="http://schemas.openxmlformats.org/officeDocument/2006/relationships/image" Target="../media/image266.png"/><Relationship Id="rId10" Type="http://schemas.openxmlformats.org/officeDocument/2006/relationships/image" Target="../media/image270.png"/><Relationship Id="rId4" Type="http://schemas.openxmlformats.org/officeDocument/2006/relationships/image" Target="../media/image265.png"/><Relationship Id="rId9" Type="http://schemas.openxmlformats.org/officeDocument/2006/relationships/image" Target="../media/image2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9.png"/><Relationship Id="rId10" Type="http://schemas.openxmlformats.org/officeDocument/2006/relationships/image" Target="../media/image14.wmf"/><Relationship Id="rId4" Type="http://schemas.openxmlformats.org/officeDocument/2006/relationships/image" Target="../media/image9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06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252.png"/><Relationship Id="rId4" Type="http://schemas.openxmlformats.org/officeDocument/2006/relationships/image" Target="../media/image2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04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1.png"/><Relationship Id="rId4" Type="http://schemas.openxmlformats.org/officeDocument/2006/relationships/image" Target="../media/image2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ie.ntu.edu.tw/app/news.php?Sn=10358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.jpeg"/><Relationship Id="rId4" Type="http://schemas.openxmlformats.org/officeDocument/2006/relationships/image" Target="../media/image24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Unsupervised 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Hung-yi Lee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16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self-taught learning can work?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smtClean="0"/>
              <a:t>Why Unlabeled </a:t>
            </a:r>
            <a:r>
              <a:rPr lang="en-US" altLang="zh-TW" dirty="0"/>
              <a:t>and unrelated data </a:t>
            </a:r>
            <a:r>
              <a:rPr lang="en-US" altLang="zh-TW" dirty="0" smtClean="0"/>
              <a:t>can help?</a:t>
            </a:r>
          </a:p>
          <a:p>
            <a:r>
              <a:rPr lang="en-US" altLang="zh-TW" dirty="0"/>
              <a:t>F</a:t>
            </a:r>
            <a:r>
              <a:rPr lang="en-US" altLang="zh-TW" dirty="0" smtClean="0"/>
              <a:t>ind the latent factors controlling the observation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老版《神雕侠侣》里的插图，收集不易，分享出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354" y="1483959"/>
            <a:ext cx="3899807" cy="557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單箭頭接點 6"/>
          <p:cNvCxnSpPr/>
          <p:nvPr/>
        </p:nvCxnSpPr>
        <p:spPr>
          <a:xfrm flipH="1">
            <a:off x="3429000" y="3005506"/>
            <a:ext cx="2692400" cy="1470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3520622" y="3543300"/>
            <a:ext cx="2270578" cy="2379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515271" y="4269043"/>
            <a:ext cx="19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observation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478268" y="5631973"/>
            <a:ext cx="2042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Latent factor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120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Latent Factors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Handwritten Digits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7" y="2580325"/>
            <a:ext cx="5802313" cy="38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Latent Factors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Documents</a:t>
            </a:r>
          </a:p>
        </p:txBody>
      </p:sp>
      <p:pic>
        <p:nvPicPr>
          <p:cNvPr id="6146" name="Picture 2" descr="http://deliveryimages.acm.org/10.1145/2140000/2133826/figs/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8" y="2380646"/>
            <a:ext cx="7088444" cy="393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85774" y="6311899"/>
            <a:ext cx="8429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http://deliveryimages.acm.org/10.1145/2140000/2133826/figs/f1.jpg</a:t>
            </a:r>
          </a:p>
        </p:txBody>
      </p:sp>
    </p:spTree>
    <p:extLst>
      <p:ext uri="{BB962C8B-B14F-4D97-AF65-F5344CB8AC3E}">
        <p14:creationId xmlns:p14="http://schemas.microsoft.com/office/powerpoint/2010/main" val="357263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597" y="5024341"/>
            <a:ext cx="833288" cy="78362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Recommendation System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61532" y="3310761"/>
            <a:ext cx="76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A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454629" y="4987458"/>
            <a:ext cx="76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873" y="3186339"/>
            <a:ext cx="833288" cy="78362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48" y="3210742"/>
            <a:ext cx="833288" cy="78362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16" y="3968518"/>
            <a:ext cx="833288" cy="7836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109" y="3968518"/>
            <a:ext cx="833288" cy="78362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99" y="4887439"/>
            <a:ext cx="833288" cy="78362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461531" y="4129496"/>
            <a:ext cx="76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B</a:t>
            </a:r>
            <a:endParaRPr lang="zh-TW" altLang="en-US" sz="2400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1625600" y="3945884"/>
            <a:ext cx="72950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625600" y="4767380"/>
            <a:ext cx="73255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3768155" y="2041958"/>
            <a:ext cx="0" cy="3629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604059" y="2081072"/>
            <a:ext cx="0" cy="35899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282019" y="2081072"/>
            <a:ext cx="0" cy="35899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47593" y="3304304"/>
            <a:ext cx="147800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萌</a:t>
            </a:r>
            <a:r>
              <a:rPr lang="zh-TW" altLang="en-US" sz="2400" dirty="0" smtClean="0"/>
              <a:t>傲</a:t>
            </a:r>
            <a:r>
              <a:rPr lang="zh-TW" altLang="en-US" sz="2400" dirty="0"/>
              <a:t>嬌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304" y="2125281"/>
            <a:ext cx="1671155" cy="102453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06" y="2160094"/>
            <a:ext cx="1429665" cy="1026245"/>
          </a:xfrm>
          <a:prstGeom prst="rect">
            <a:avLst/>
          </a:prstGeom>
        </p:spPr>
      </p:pic>
      <p:pic>
        <p:nvPicPr>
          <p:cNvPr id="6148" name="Picture 4" descr="http://farm3.static.flickr.com/2313/3534304598_af14b0868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7" y="2144659"/>
            <a:ext cx="1477560" cy="102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508" y="2111333"/>
            <a:ext cx="1557810" cy="1050930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147592" y="4129496"/>
            <a:ext cx="1478008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萌</a:t>
            </a:r>
            <a:r>
              <a:rPr lang="zh-TW" altLang="en-US" sz="2400" dirty="0" smtClean="0"/>
              <a:t>天然呆</a:t>
            </a:r>
            <a:endParaRPr lang="zh-TW" altLang="en-US" sz="2400" dirty="0"/>
          </a:p>
        </p:txBody>
      </p:sp>
      <p:pic>
        <p:nvPicPr>
          <p:cNvPr id="6150" name="Picture 6" descr="http://www.iconpng.com/png/cristal-intense/aid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824" y="4836077"/>
            <a:ext cx="869391" cy="8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直線接點 40"/>
          <p:cNvCxnSpPr/>
          <p:nvPr/>
        </p:nvCxnSpPr>
        <p:spPr>
          <a:xfrm>
            <a:off x="2056938" y="2125281"/>
            <a:ext cx="0" cy="3629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1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8" grpId="0"/>
      <p:bldP spid="24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exploit latent factors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Handwritten Digits</a:t>
            </a:r>
            <a:endParaRPr lang="en-US" altLang="zh-TW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2" t="14999" r="11249" b="19284"/>
          <a:stretch>
            <a:fillRect/>
          </a:stretch>
        </p:blipFill>
        <p:spPr bwMode="auto">
          <a:xfrm>
            <a:off x="1480836" y="2488359"/>
            <a:ext cx="22066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186880" y="2473167"/>
            <a:ext cx="3829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The hand written images are composed of strokes.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48" y="4533635"/>
            <a:ext cx="1395776" cy="12902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051" y="4550345"/>
            <a:ext cx="1283531" cy="129150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617" y="4594572"/>
            <a:ext cx="1297396" cy="126555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183" y="4574875"/>
            <a:ext cx="1323975" cy="12573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270" y="4551396"/>
            <a:ext cx="1325524" cy="125729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598694" y="3940408"/>
            <a:ext cx="3686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 smtClean="0"/>
              <a:t>Strokes (Latent Factors)</a:t>
            </a:r>
            <a:endParaRPr lang="zh-TW" altLang="en-US" sz="2800" b="1" i="1" u="sng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648485" y="5267028"/>
            <a:ext cx="940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…….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929180" y="5832175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340514" y="5808695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2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765185" y="5790248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3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075210" y="5808695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4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400734" y="5790247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20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exploit latent factors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702903" y="3926784"/>
            <a:ext cx="1991027" cy="1866402"/>
            <a:chOff x="1389957" y="3547610"/>
            <a:chExt cx="1991027" cy="186640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4003" y="3794122"/>
              <a:ext cx="1556981" cy="161989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389957" y="4373234"/>
              <a:ext cx="518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28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357067" y="3547610"/>
              <a:ext cx="518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28</a:t>
              </a:r>
              <a:endParaRPr lang="zh-TW" altLang="en-US" sz="24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349571" y="5774709"/>
            <a:ext cx="3043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Represented by</a:t>
            </a:r>
          </a:p>
          <a:p>
            <a:pPr algn="ctr"/>
            <a:r>
              <a:rPr lang="en-US" altLang="zh-TW" sz="2400" dirty="0" smtClean="0"/>
              <a:t>28 X 28 = 784  pixels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246989"/>
            <a:ext cx="1638300" cy="15144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593" y="4231659"/>
            <a:ext cx="1533525" cy="154305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736" y="4260234"/>
            <a:ext cx="1552575" cy="151447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666109" y="4755861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=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676243" y="4755861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+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610386" y="4755861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+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99208" y="5768142"/>
            <a:ext cx="430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[1    0    1    0    1    0   …….]</a:t>
            </a:r>
            <a:endParaRPr lang="zh-TW" altLang="en-US" sz="24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1853" y="1528151"/>
            <a:ext cx="7806458" cy="2331879"/>
            <a:chOff x="782948" y="3918419"/>
            <a:chExt cx="7806458" cy="2331879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948" y="4490093"/>
              <a:ext cx="1395776" cy="1290281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3051" y="4506803"/>
              <a:ext cx="1283531" cy="1291503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05617" y="4551030"/>
              <a:ext cx="1297396" cy="1265558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0183" y="4531333"/>
              <a:ext cx="1323975" cy="125730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5270" y="4507854"/>
              <a:ext cx="1325524" cy="1257299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2564400" y="3918419"/>
              <a:ext cx="36863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b="1" i="1" u="sng" dirty="0"/>
                <a:t>Strokes (Latent Factors)</a:t>
              </a:r>
              <a:endParaRPr lang="zh-TW" altLang="en-US" sz="2800" b="1" i="1" u="sng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648485" y="5223486"/>
              <a:ext cx="940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/>
                <a:t>…….</a:t>
              </a:r>
              <a:endParaRPr lang="zh-TW" altLang="en-US" sz="2800" b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29180" y="5788633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1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340514" y="5765153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2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765185" y="5746706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3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075210" y="5765153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4</a:t>
              </a:r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400734" y="5746705"/>
              <a:ext cx="1103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No. 5</a:t>
              </a:r>
              <a:endParaRPr lang="zh-TW" altLang="en-US" sz="2400" dirty="0"/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3604032" y="3899690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1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25349" y="3894767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3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446666" y="3864970"/>
            <a:ext cx="110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No. 5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44163" y="6222978"/>
            <a:ext cx="3215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(simpler representation)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418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/>
      <p:bldP spid="34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42987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Restricted </a:t>
            </a:r>
            <a:r>
              <a:rPr lang="en-US" altLang="zh-TW" dirty="0" smtClean="0"/>
              <a:t>Boltzmann Machine (RBM)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4022662"/>
            <a:ext cx="6858000" cy="1655762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81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 are we?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/>
        </p:nvGraphicFramePr>
        <p:xfrm>
          <a:off x="628650" y="1190337"/>
          <a:ext cx="7930897" cy="555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128768" y="1493718"/>
            <a:ext cx="439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Restricted Boltzmann Machine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28768" y="2315804"/>
            <a:ext cx="439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Boltzmann </a:t>
            </a:r>
            <a:r>
              <a:rPr lang="en-US" altLang="zh-TW" sz="2400" dirty="0"/>
              <a:t>Machine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28768" y="3024765"/>
            <a:ext cx="439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Undirected Graph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6490" y="3336857"/>
            <a:ext cx="351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(MRF, factor graph, etc.)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128768" y="3790463"/>
            <a:ext cx="351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Graphical Model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128768" y="4518061"/>
            <a:ext cx="351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Structured Learning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42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Boltzmann Machine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 smtClean="0"/>
                  <a:t>There is a set of </a:t>
                </a:r>
                <a:r>
                  <a:rPr lang="en-US" altLang="zh-TW" sz="2800" dirty="0"/>
                  <a:t>variables S = {s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, s</a:t>
                </a:r>
                <a:r>
                  <a:rPr lang="en-US" altLang="zh-TW" sz="2800" baseline="-25000" dirty="0"/>
                  <a:t>2</a:t>
                </a:r>
                <a:r>
                  <a:rPr lang="en-US" altLang="zh-TW" sz="2800" dirty="0"/>
                  <a:t>, …, </a:t>
                </a:r>
                <a:r>
                  <a:rPr lang="en-US" altLang="zh-TW" sz="2800" dirty="0" err="1"/>
                  <a:t>s</a:t>
                </a:r>
                <a:r>
                  <a:rPr lang="en-US" altLang="zh-TW" sz="2800" baseline="-25000" dirty="0" err="1"/>
                  <a:t>i</a:t>
                </a:r>
                <a:r>
                  <a:rPr lang="en-US" altLang="zh-TW" sz="2800" dirty="0"/>
                  <a:t>, … , </a:t>
                </a:r>
                <a:r>
                  <a:rPr lang="en-US" altLang="zh-TW" sz="2800" dirty="0" err="1" smtClean="0"/>
                  <a:t>s</a:t>
                </a:r>
                <a:r>
                  <a:rPr lang="en-US" altLang="zh-TW" sz="2800" baseline="-25000" dirty="0" err="1" smtClean="0"/>
                  <a:t>K</a:t>
                </a:r>
                <a:r>
                  <a:rPr lang="en-US" altLang="zh-TW" sz="2800" dirty="0"/>
                  <a:t>}</a:t>
                </a:r>
              </a:p>
              <a:p>
                <a:r>
                  <a:rPr lang="en-US" altLang="zh-TW" dirty="0" smtClean="0"/>
                  <a:t>The values of </a:t>
                </a:r>
                <a:r>
                  <a:rPr lang="en-US" altLang="zh-TW" dirty="0"/>
                  <a:t>each </a:t>
                </a:r>
                <a:r>
                  <a:rPr lang="en-US" altLang="zh-TW" dirty="0" smtClean="0"/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sz="2800" dirty="0" smtClean="0"/>
                  <a:t>will be generalized later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954120" y="3413735"/>
                <a:ext cx="4535922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120" y="3413735"/>
                <a:ext cx="4535922" cy="10943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1105865" y="3513848"/>
            <a:ext cx="18482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Evaluation function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105865" y="4773624"/>
                <a:ext cx="70514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 smtClean="0"/>
                  <a:t>, the evaluation function gains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5" y="4773624"/>
                <a:ext cx="705141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29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05865" y="5356327"/>
                <a:ext cx="7680064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 smtClean="0"/>
                  <a:t>, the evaluation function gains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5" y="5356327"/>
                <a:ext cx="7680064" cy="491417"/>
              </a:xfrm>
              <a:prstGeom prst="rect">
                <a:avLst/>
              </a:prstGeom>
              <a:blipFill rotWithShape="0">
                <a:blip r:embed="rId6"/>
                <a:stretch>
                  <a:fillRect l="-1190" t="-8750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105865" y="5931254"/>
                <a:ext cx="4746364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are learned from data.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5" y="5931254"/>
                <a:ext cx="4746364" cy="491417"/>
              </a:xfrm>
              <a:prstGeom prst="rect">
                <a:avLst/>
              </a:prstGeom>
              <a:blipFill rotWithShape="0">
                <a:blip r:embed="rId7"/>
                <a:stretch>
                  <a:fillRect t="-8642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5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Boltzmann </a:t>
            </a:r>
            <a:r>
              <a:rPr lang="en-US" altLang="zh-TW" dirty="0" smtClean="0"/>
              <a:t>Machine - Example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647700" y="2161076"/>
                <a:ext cx="50656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2161076"/>
                <a:ext cx="506561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5694267" y="2140562"/>
                <a:ext cx="2594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67" y="2140562"/>
                <a:ext cx="259423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94488" y="2779683"/>
                <a:ext cx="49616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88" y="2779683"/>
                <a:ext cx="496167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751417" y="2805110"/>
                <a:ext cx="647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17" y="2805110"/>
                <a:ext cx="64799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94488" y="3422213"/>
                <a:ext cx="49616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88" y="3422213"/>
                <a:ext cx="496167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713798" y="3403163"/>
                <a:ext cx="24779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798" y="3403163"/>
                <a:ext cx="247792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459218" y="4690221"/>
            <a:ext cx="4408533" cy="1809020"/>
            <a:chOff x="4459218" y="4690221"/>
            <a:chExt cx="4408533" cy="1809020"/>
          </a:xfrm>
        </p:grpSpPr>
        <p:sp>
          <p:nvSpPr>
            <p:cNvPr id="3" name="矩形 2"/>
            <p:cNvSpPr/>
            <p:nvPr/>
          </p:nvSpPr>
          <p:spPr>
            <a:xfrm>
              <a:off x="4620986" y="4690221"/>
              <a:ext cx="4053387" cy="18090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359697" y="5302725"/>
                  <a:ext cx="2607573" cy="1027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697" y="5302725"/>
                  <a:ext cx="2607573" cy="102758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字方塊 50"/>
            <p:cNvSpPr txBox="1"/>
            <p:nvPr/>
          </p:nvSpPr>
          <p:spPr>
            <a:xfrm>
              <a:off x="4459218" y="4690221"/>
              <a:ext cx="4408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i="1" u="sng" dirty="0" smtClean="0"/>
                <a:t>Probability Point of View</a:t>
              </a:r>
              <a:endParaRPr lang="zh-TW" altLang="en-US" sz="2800" b="1" i="1" u="sng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753149" y="1553678"/>
                <a:ext cx="26788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9" y="1553678"/>
                <a:ext cx="2678874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5770948" y="3945741"/>
                <a:ext cx="29034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948" y="3945741"/>
                <a:ext cx="2903424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753149" y="4413934"/>
                <a:ext cx="35427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is likely to be 1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9" y="4413934"/>
                <a:ext cx="3542783" cy="954107"/>
              </a:xfrm>
              <a:prstGeom prst="rect">
                <a:avLst/>
              </a:prstGeom>
              <a:blipFill rotWithShape="0">
                <a:blip r:embed="rId11"/>
                <a:stretch>
                  <a:fillRect l="-3614" t="-5732" r="-861" b="-17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753149" y="5510444"/>
                <a:ext cx="3867837" cy="1006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800" dirty="0" smtClean="0"/>
                  <a:t> </a:t>
                </a:r>
                <a:r>
                  <a:rPr lang="en-US" altLang="zh-TW" sz="2800" dirty="0" smtClean="0"/>
                  <a:t>are tend to be 1 together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9" y="5510444"/>
                <a:ext cx="3867837" cy="1006686"/>
              </a:xfrm>
              <a:prstGeom prst="rect">
                <a:avLst/>
              </a:prstGeom>
              <a:blipFill rotWithShape="0">
                <a:blip r:embed="rId12"/>
                <a:stretch>
                  <a:fillRect l="-3312" t="-6061" b="-1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6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4" grpId="0"/>
      <p:bldP spid="55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We already learn some machine learning techniques.</a:t>
            </a:r>
          </a:p>
          <a:p>
            <a:r>
              <a:rPr lang="en-US" altLang="zh-TW" dirty="0" smtClean="0"/>
              <a:t>With labelled data, you can do any thing (hopefully).</a:t>
            </a:r>
          </a:p>
          <a:p>
            <a:r>
              <a:rPr lang="en-US" altLang="zh-TW" dirty="0" smtClean="0"/>
              <a:t>Labelling data is expensive.</a:t>
            </a:r>
          </a:p>
          <a:p>
            <a:r>
              <a:rPr lang="en-US" altLang="zh-TW" dirty="0" smtClean="0"/>
              <a:t>What can we do if there is no sufficient training data?</a:t>
            </a:r>
          </a:p>
          <a:p>
            <a:r>
              <a:rPr lang="en-US" altLang="zh-TW" dirty="0" smtClean="0"/>
              <a:t>Unsupervised Learning Approaches</a:t>
            </a:r>
          </a:p>
          <a:p>
            <a:pPr lvl="1"/>
            <a:r>
              <a:rPr lang="en-US" altLang="zh-TW" sz="2800" dirty="0"/>
              <a:t>Restricted Boltzmann Machine (RBM</a:t>
            </a:r>
            <a:r>
              <a:rPr lang="en-US" altLang="zh-TW" sz="2800" dirty="0" smtClean="0"/>
              <a:t>)</a:t>
            </a:r>
          </a:p>
          <a:p>
            <a:pPr lvl="1"/>
            <a:r>
              <a:rPr lang="en-US" altLang="zh-TW" sz="2800" dirty="0" smtClean="0"/>
              <a:t>Auto-encoder</a:t>
            </a:r>
          </a:p>
        </p:txBody>
      </p:sp>
    </p:spTree>
    <p:extLst>
      <p:ext uri="{BB962C8B-B14F-4D97-AF65-F5344CB8AC3E}">
        <p14:creationId xmlns:p14="http://schemas.microsoft.com/office/powerpoint/2010/main" val="8029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Boltzmann </a:t>
            </a:r>
            <a:r>
              <a:rPr lang="en-US" altLang="zh-TW" dirty="0" smtClean="0"/>
              <a:t>Machine </a:t>
            </a:r>
            <a:br>
              <a:rPr lang="en-US" altLang="zh-TW" dirty="0" smtClean="0"/>
            </a:br>
            <a:r>
              <a:rPr lang="en-US" altLang="zh-TW" dirty="0" smtClean="0"/>
              <a:t>- </a:t>
            </a:r>
            <a:r>
              <a:rPr lang="en-US" altLang="zh-TW" dirty="0"/>
              <a:t>Factor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There are factors for each node and factors between each node pair</a:t>
            </a:r>
            <a:endParaRPr lang="zh-TW" altLang="en-US" dirty="0"/>
          </a:p>
        </p:txBody>
      </p:sp>
      <p:grpSp>
        <p:nvGrpSpPr>
          <p:cNvPr id="44" name="群組 43"/>
          <p:cNvGrpSpPr/>
          <p:nvPr/>
        </p:nvGrpSpPr>
        <p:grpSpPr>
          <a:xfrm>
            <a:off x="1039044" y="2868047"/>
            <a:ext cx="2653111" cy="2676384"/>
            <a:chOff x="832633" y="2405340"/>
            <a:chExt cx="3148175" cy="3175791"/>
          </a:xfrm>
        </p:grpSpPr>
        <p:sp>
          <p:nvSpPr>
            <p:cNvPr id="4" name="橢圓 3"/>
            <p:cNvSpPr/>
            <p:nvPr/>
          </p:nvSpPr>
          <p:spPr>
            <a:xfrm>
              <a:off x="1213698" y="2784537"/>
              <a:ext cx="508000" cy="5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1217973" y="4665158"/>
              <a:ext cx="508000" cy="5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3083059" y="4665158"/>
              <a:ext cx="508000" cy="5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3078784" y="2784537"/>
              <a:ext cx="508000" cy="5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362466" y="3858454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接點 9"/>
            <p:cNvCxnSpPr/>
            <p:nvPr/>
          </p:nvCxnSpPr>
          <p:spPr>
            <a:xfrm>
              <a:off x="1725973" y="4919158"/>
              <a:ext cx="1357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1725973" y="3034118"/>
              <a:ext cx="1357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rot="5400000">
              <a:off x="789155" y="3995806"/>
              <a:ext cx="1357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rot="5400000">
              <a:off x="2654241" y="3985710"/>
              <a:ext cx="1357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stCxn id="4" idx="5"/>
              <a:endCxn id="6" idx="1"/>
            </p:cNvCxnSpPr>
            <p:nvPr/>
          </p:nvCxnSpPr>
          <p:spPr>
            <a:xfrm>
              <a:off x="1647303" y="3218142"/>
              <a:ext cx="1510151" cy="15214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5" idx="7"/>
              <a:endCxn id="7" idx="3"/>
            </p:cNvCxnSpPr>
            <p:nvPr/>
          </p:nvCxnSpPr>
          <p:spPr>
            <a:xfrm flipV="1">
              <a:off x="1651578" y="3218142"/>
              <a:ext cx="1501601" cy="15214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3242784" y="3850172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323848" y="2944118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312378" y="4829158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901901" y="34939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644778" y="34939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832633" y="5100918"/>
              <a:ext cx="459735" cy="430347"/>
              <a:chOff x="939735" y="5480496"/>
              <a:chExt cx="459735" cy="43034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939735" y="5730843"/>
                <a:ext cx="180000" cy="180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6" name="直線接點 25"/>
              <p:cNvCxnSpPr/>
              <p:nvPr/>
            </p:nvCxnSpPr>
            <p:spPr>
              <a:xfrm flipV="1">
                <a:off x="1010017" y="5480496"/>
                <a:ext cx="389453" cy="401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群組 28"/>
            <p:cNvGrpSpPr/>
            <p:nvPr/>
          </p:nvGrpSpPr>
          <p:grpSpPr>
            <a:xfrm rot="5400000">
              <a:off x="846249" y="2406237"/>
              <a:ext cx="445221" cy="447016"/>
              <a:chOff x="939735" y="5463827"/>
              <a:chExt cx="445221" cy="447016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939735" y="5730843"/>
                <a:ext cx="180000" cy="180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1" name="直線接點 30"/>
              <p:cNvCxnSpPr/>
              <p:nvPr/>
            </p:nvCxnSpPr>
            <p:spPr>
              <a:xfrm flipV="1">
                <a:off x="995503" y="5463827"/>
                <a:ext cx="389453" cy="401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群組 31"/>
            <p:cNvGrpSpPr/>
            <p:nvPr/>
          </p:nvGrpSpPr>
          <p:grpSpPr>
            <a:xfrm rot="10800000">
              <a:off x="3525749" y="2405340"/>
              <a:ext cx="445221" cy="447016"/>
              <a:chOff x="939735" y="5463827"/>
              <a:chExt cx="445221" cy="447016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39735" y="5730843"/>
                <a:ext cx="180000" cy="180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接點 33"/>
              <p:cNvCxnSpPr/>
              <p:nvPr/>
            </p:nvCxnSpPr>
            <p:spPr>
              <a:xfrm flipV="1">
                <a:off x="995503" y="5463827"/>
                <a:ext cx="389453" cy="401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 rot="16200000">
              <a:off x="3534689" y="5135013"/>
              <a:ext cx="459735" cy="432502"/>
              <a:chOff x="939735" y="5478341"/>
              <a:chExt cx="459735" cy="432502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939735" y="5730843"/>
                <a:ext cx="180000" cy="180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7" name="直線接點 36"/>
              <p:cNvCxnSpPr/>
              <p:nvPr/>
            </p:nvCxnSpPr>
            <p:spPr>
              <a:xfrm flipV="1">
                <a:off x="1010017" y="5478341"/>
                <a:ext cx="389453" cy="401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612443" y="4662486"/>
                <a:ext cx="425975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443" y="4662486"/>
                <a:ext cx="4259756" cy="8238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5040730" y="3262256"/>
                <a:ext cx="277063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30" y="3262256"/>
                <a:ext cx="2770630" cy="8238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/>
          <p:cNvSpPr txBox="1"/>
          <p:nvPr/>
        </p:nvSpPr>
        <p:spPr>
          <a:xfrm>
            <a:off x="4426753" y="4168156"/>
            <a:ext cx="348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Factor between nodes: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4404762" y="2786331"/>
            <a:ext cx="348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Factor for a node: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890174" y="5710544"/>
                <a:ext cx="4333943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74" y="5710544"/>
                <a:ext cx="4333943" cy="9380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5285922" y="5728129"/>
                <a:ext cx="3063403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922" y="5728129"/>
                <a:ext cx="3063403" cy="9380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433698" y="4773925"/>
                <a:ext cx="339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698" y="4773925"/>
                <a:ext cx="33958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714" r="-714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1433698" y="316286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698" y="3162863"/>
                <a:ext cx="34669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3006863" y="316286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63" y="3162863"/>
                <a:ext cx="34669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020513" y="4781506"/>
                <a:ext cx="34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513" y="4781506"/>
                <a:ext cx="34067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0714" r="-714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689726" y="5221364"/>
                <a:ext cx="3197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26" y="5221364"/>
                <a:ext cx="319703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18868" r="-7547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713378" y="2714158"/>
                <a:ext cx="325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78" y="2714158"/>
                <a:ext cx="325666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18868" r="-11321" b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756776" y="2777991"/>
                <a:ext cx="325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76" y="2777991"/>
                <a:ext cx="325666" cy="307777"/>
              </a:xfrm>
              <a:prstGeom prst="rect">
                <a:avLst/>
              </a:prstGeom>
              <a:blipFill rotWithShape="0">
                <a:blip r:embed="rId13"/>
                <a:stretch>
                  <a:fillRect l="-18519" r="-9259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776882" y="5263047"/>
                <a:ext cx="325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82" y="5263047"/>
                <a:ext cx="325666" cy="307777"/>
              </a:xfrm>
              <a:prstGeom prst="rect">
                <a:avLst/>
              </a:prstGeom>
              <a:blipFill rotWithShape="0">
                <a:blip r:embed="rId14"/>
                <a:stretch>
                  <a:fillRect l="-18868" r="-9434" b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173048" y="5074393"/>
                <a:ext cx="3813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048" y="5074393"/>
                <a:ext cx="381386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22222" r="-476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1033900" y="4054516"/>
                <a:ext cx="3813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00" y="4054516"/>
                <a:ext cx="381386" cy="307777"/>
              </a:xfrm>
              <a:prstGeom prst="rect">
                <a:avLst/>
              </a:prstGeom>
              <a:blipFill rotWithShape="0">
                <a:blip r:embed="rId16"/>
                <a:stretch>
                  <a:fillRect l="-24194" r="-645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2187779" y="2961673"/>
                <a:ext cx="387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79" y="2961673"/>
                <a:ext cx="387350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23810" r="-6349" b="-3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298715" y="4024280"/>
                <a:ext cx="387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715" y="4024280"/>
                <a:ext cx="387350" cy="307777"/>
              </a:xfrm>
              <a:prstGeom prst="rect">
                <a:avLst/>
              </a:prstGeom>
              <a:blipFill rotWithShape="0">
                <a:blip r:embed="rId18"/>
                <a:stretch>
                  <a:fillRect l="-21875" r="-6250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2064574" y="3494498"/>
                <a:ext cx="387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74" y="3494498"/>
                <a:ext cx="387350" cy="307777"/>
              </a:xfrm>
              <a:prstGeom prst="rect">
                <a:avLst/>
              </a:prstGeom>
              <a:blipFill rotWithShape="0">
                <a:blip r:embed="rId19"/>
                <a:stretch>
                  <a:fillRect l="-23810" r="-6349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2531425" y="3949403"/>
                <a:ext cx="3813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425" y="3949403"/>
                <a:ext cx="381386" cy="307777"/>
              </a:xfrm>
              <a:prstGeom prst="rect">
                <a:avLst/>
              </a:prstGeom>
              <a:blipFill rotWithShape="0">
                <a:blip r:embed="rId20"/>
                <a:stretch>
                  <a:fillRect l="-22222" r="-6349" b="-3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97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Restricted </a:t>
            </a:r>
            <a:r>
              <a:rPr lang="en-US" altLang="zh-TW" dirty="0"/>
              <a:t>Boltzmann </a:t>
            </a:r>
            <a:r>
              <a:rPr lang="en-US" altLang="zh-TW" dirty="0" smtClean="0"/>
              <a:t>Machine (RBM)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variables are separated into two sets</a:t>
            </a:r>
          </a:p>
          <a:p>
            <a:r>
              <a:rPr lang="en-US" altLang="zh-TW" dirty="0" smtClean="0"/>
              <a:t>The variables in the same sets are not connected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694412" y="4907472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227933" y="4907472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371082" y="3413809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995238" y="3413809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761454" y="4907472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385074" y="3130022"/>
                <a:ext cx="2378151" cy="944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074" y="3130022"/>
                <a:ext cx="2378151" cy="9442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>
            <a:stCxn id="6" idx="4"/>
            <a:endCxn id="8" idx="0"/>
          </p:cNvCxnSpPr>
          <p:nvPr/>
        </p:nvCxnSpPr>
        <p:spPr>
          <a:xfrm>
            <a:off x="2690396" y="4052437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6" idx="4"/>
            <a:endCxn id="5" idx="0"/>
          </p:cNvCxnSpPr>
          <p:nvPr/>
        </p:nvCxnSpPr>
        <p:spPr>
          <a:xfrm>
            <a:off x="2690396" y="4052437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6" idx="4"/>
            <a:endCxn id="4" idx="0"/>
          </p:cNvCxnSpPr>
          <p:nvPr/>
        </p:nvCxnSpPr>
        <p:spPr>
          <a:xfrm flipH="1">
            <a:off x="2013726" y="4052437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7" idx="4"/>
            <a:endCxn id="8" idx="0"/>
          </p:cNvCxnSpPr>
          <p:nvPr/>
        </p:nvCxnSpPr>
        <p:spPr>
          <a:xfrm>
            <a:off x="4314552" y="4052437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7" idx="4"/>
          </p:cNvCxnSpPr>
          <p:nvPr/>
        </p:nvCxnSpPr>
        <p:spPr>
          <a:xfrm flipH="1">
            <a:off x="3552475" y="4052437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7" idx="4"/>
            <a:endCxn id="4" idx="0"/>
          </p:cNvCxnSpPr>
          <p:nvPr/>
        </p:nvCxnSpPr>
        <p:spPr>
          <a:xfrm flipH="1">
            <a:off x="2013726" y="4052437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012761" y="5546100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3547247" y="5546100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5080768" y="5546100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710265" y="3017980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4328463" y="3043104"/>
            <a:ext cx="0" cy="398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2605751" y="3025675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238463" y="3016514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1922761" y="5764684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3456282" y="5742528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4990767" y="5764684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607660" y="4408158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281106" y="4560105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693801" y="4538986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3193797" y="4560105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2519682" y="4583796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223561" y="4405769"/>
            <a:ext cx="180000" cy="1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858653" y="500585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653" y="5005856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3415549" y="501447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549" y="5014476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4941855" y="501309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55" y="5013092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2597783" y="3562410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83" y="3562410"/>
                <a:ext cx="37593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4179579" y="3547631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579" y="3547631"/>
                <a:ext cx="38305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355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6439645" y="4167662"/>
                <a:ext cx="1300549" cy="981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645" y="4167662"/>
                <a:ext cx="1300549" cy="98142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6437290" y="5203687"/>
                <a:ext cx="1916487" cy="989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290" y="5203687"/>
                <a:ext cx="1916487" cy="989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/>
          <p:cNvSpPr/>
          <p:nvPr/>
        </p:nvSpPr>
        <p:spPr>
          <a:xfrm>
            <a:off x="1543180" y="4815344"/>
            <a:ext cx="3934061" cy="7766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717513" y="6005658"/>
            <a:ext cx="370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What we can observed.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0" y="3317625"/>
            <a:ext cx="2201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smtClean="0">
                <a:solidFill>
                  <a:srgbClr val="FF0000"/>
                </a:solidFill>
              </a:rPr>
              <a:t>Latent</a:t>
            </a:r>
          </a:p>
          <a:p>
            <a:pPr algn="r"/>
            <a:r>
              <a:rPr lang="en-US" altLang="zh-TW" sz="2400" dirty="0" smtClean="0">
                <a:solidFill>
                  <a:srgbClr val="FF0000"/>
                </a:solidFill>
              </a:rPr>
              <a:t>Factor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253440" y="3360154"/>
            <a:ext cx="2498526" cy="776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22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58" grpId="0" animBg="1"/>
      <p:bldP spid="59" grpId="0"/>
      <p:bldP spid="60" grpId="0"/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30" y="5240741"/>
            <a:ext cx="1671155" cy="1024538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32" y="5275554"/>
            <a:ext cx="1429665" cy="1026245"/>
          </a:xfrm>
          <a:prstGeom prst="rect">
            <a:avLst/>
          </a:prstGeom>
        </p:spPr>
      </p:pic>
      <p:pic>
        <p:nvPicPr>
          <p:cNvPr id="40" name="Picture 4" descr="http://farm3.static.flickr.com/2313/3534304598_af14b086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113" y="5260119"/>
            <a:ext cx="1477560" cy="102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934" y="5226793"/>
            <a:ext cx="1557810" cy="10509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207306" y="2904472"/>
            <a:ext cx="2571857" cy="890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9884" y="366292"/>
            <a:ext cx="7886700" cy="1325563"/>
          </a:xfrm>
        </p:spPr>
        <p:txBody>
          <a:bodyPr/>
          <a:lstStyle/>
          <a:p>
            <a:r>
              <a:rPr lang="en-US" altLang="zh-TW" dirty="0"/>
              <a:t>RBM </a:t>
            </a:r>
            <a:r>
              <a:rPr lang="en-US" altLang="zh-TW" dirty="0" smtClean="0"/>
              <a:t>– Example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1636525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479443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442036" y="30323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052298" y="30323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140535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804451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824272" y="3367790"/>
            <a:ext cx="273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某宅的內心</a:t>
            </a:r>
            <a:r>
              <a:rPr lang="zh-TW" altLang="en-US" sz="2400" dirty="0"/>
              <a:t>世界</a:t>
            </a:r>
          </a:p>
        </p:txBody>
      </p:sp>
      <p:cxnSp>
        <p:nvCxnSpPr>
          <p:cNvPr id="21" name="直線接點 20"/>
          <p:cNvCxnSpPr>
            <a:stCxn id="12" idx="4"/>
            <a:endCxn id="10" idx="0"/>
          </p:cNvCxnSpPr>
          <p:nvPr/>
        </p:nvCxnSpPr>
        <p:spPr>
          <a:xfrm flipH="1">
            <a:off x="1955839" y="3670984"/>
            <a:ext cx="1805511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2" idx="4"/>
          </p:cNvCxnSpPr>
          <p:nvPr/>
        </p:nvCxnSpPr>
        <p:spPr>
          <a:xfrm>
            <a:off x="3761350" y="3670984"/>
            <a:ext cx="4999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endCxn id="14" idx="0"/>
          </p:cNvCxnSpPr>
          <p:nvPr/>
        </p:nvCxnSpPr>
        <p:spPr>
          <a:xfrm>
            <a:off x="3761350" y="3670984"/>
            <a:ext cx="1698499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12" idx="4"/>
            <a:endCxn id="17" idx="0"/>
          </p:cNvCxnSpPr>
          <p:nvPr/>
        </p:nvCxnSpPr>
        <p:spPr>
          <a:xfrm>
            <a:off x="3761350" y="3670984"/>
            <a:ext cx="336241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endCxn id="13" idx="4"/>
          </p:cNvCxnSpPr>
          <p:nvPr/>
        </p:nvCxnSpPr>
        <p:spPr>
          <a:xfrm flipV="1">
            <a:off x="1998624" y="3670984"/>
            <a:ext cx="3372988" cy="12879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1" idx="0"/>
          </p:cNvCxnSpPr>
          <p:nvPr/>
        </p:nvCxnSpPr>
        <p:spPr>
          <a:xfrm flipV="1">
            <a:off x="3798757" y="3670985"/>
            <a:ext cx="1615640" cy="1275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 flipV="1">
            <a:off x="5409019" y="3670983"/>
            <a:ext cx="41834" cy="1259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7" idx="0"/>
          </p:cNvCxnSpPr>
          <p:nvPr/>
        </p:nvCxnSpPr>
        <p:spPr>
          <a:xfrm flipH="1" flipV="1">
            <a:off x="5422398" y="3700421"/>
            <a:ext cx="1701367" cy="1246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917037" y="427498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442987" y="443567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50319" y="443567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649110" y="4210475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071949" y="462050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537536" y="448532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018218" y="4445401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417699" y="4539949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01" y="4911497"/>
            <a:ext cx="657220" cy="65722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6" y="4946624"/>
            <a:ext cx="657220" cy="657220"/>
          </a:xfrm>
          <a:prstGeom prst="rect">
            <a:avLst/>
          </a:prstGeom>
        </p:spPr>
      </p:pic>
      <p:sp>
        <p:nvSpPr>
          <p:cNvPr id="8" name="雲朵形圖說文字 7"/>
          <p:cNvSpPr/>
          <p:nvPr/>
        </p:nvSpPr>
        <p:spPr>
          <a:xfrm>
            <a:off x="1859121" y="1855263"/>
            <a:ext cx="1825997" cy="889361"/>
          </a:xfrm>
          <a:prstGeom prst="cloudCallout">
            <a:avLst>
              <a:gd name="adj1" fmla="val 49465"/>
              <a:gd name="adj2" fmla="val 12564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</a:t>
            </a:r>
            <a:r>
              <a:rPr lang="zh-TW" altLang="en-US" sz="2400" dirty="0">
                <a:solidFill>
                  <a:schemeClr val="tx1"/>
                </a:solidFill>
              </a:rPr>
              <a:t>傲</a:t>
            </a:r>
            <a:r>
              <a:rPr lang="zh-TW" altLang="en-US" sz="2400" dirty="0" smtClean="0">
                <a:solidFill>
                  <a:schemeClr val="tx1"/>
                </a:solidFill>
              </a:rPr>
              <a:t>嬌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雲朵形圖說文字 8"/>
          <p:cNvSpPr/>
          <p:nvPr/>
        </p:nvSpPr>
        <p:spPr>
          <a:xfrm>
            <a:off x="5371612" y="1799815"/>
            <a:ext cx="2244736" cy="866131"/>
          </a:xfrm>
          <a:prstGeom prst="cloudCallout">
            <a:avLst>
              <a:gd name="adj1" fmla="val -52582"/>
              <a:gd name="adj2" fmla="val 13904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萌天然呆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66619" y="3172461"/>
            <a:ext cx="1840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High probability</a:t>
            </a:r>
            <a:endParaRPr lang="zh-TW" altLang="en-US" sz="28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87" y="2894501"/>
            <a:ext cx="657220" cy="6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4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9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8" grpId="0" animBg="1"/>
      <p:bldP spid="9" grpId="0" animBg="1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30" y="5240741"/>
            <a:ext cx="1671155" cy="1024538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32" y="5275554"/>
            <a:ext cx="1429665" cy="1026245"/>
          </a:xfrm>
          <a:prstGeom prst="rect">
            <a:avLst/>
          </a:prstGeom>
        </p:spPr>
      </p:pic>
      <p:pic>
        <p:nvPicPr>
          <p:cNvPr id="52" name="Picture 4" descr="http://farm3.static.flickr.com/2313/3534304598_af14b086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113" y="5260119"/>
            <a:ext cx="1477560" cy="102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934" y="5226793"/>
            <a:ext cx="1557810" cy="10509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207306" y="2904472"/>
            <a:ext cx="2571857" cy="890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9884" y="366292"/>
            <a:ext cx="7886700" cy="1325563"/>
          </a:xfrm>
        </p:spPr>
        <p:txBody>
          <a:bodyPr/>
          <a:lstStyle/>
          <a:p>
            <a:r>
              <a:rPr lang="en-US" altLang="zh-TW" dirty="0"/>
              <a:t>RBM – Example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1636525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479443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442036" y="30323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052298" y="30323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140535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804451" y="494662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824272" y="3367790"/>
            <a:ext cx="246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某宅的內心世界</a:t>
            </a:r>
          </a:p>
        </p:txBody>
      </p:sp>
      <p:cxnSp>
        <p:nvCxnSpPr>
          <p:cNvPr id="21" name="直線接點 20"/>
          <p:cNvCxnSpPr>
            <a:stCxn id="12" idx="4"/>
            <a:endCxn id="10" idx="0"/>
          </p:cNvCxnSpPr>
          <p:nvPr/>
        </p:nvCxnSpPr>
        <p:spPr>
          <a:xfrm flipH="1">
            <a:off x="1955839" y="3670984"/>
            <a:ext cx="1805511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2" idx="4"/>
          </p:cNvCxnSpPr>
          <p:nvPr/>
        </p:nvCxnSpPr>
        <p:spPr>
          <a:xfrm>
            <a:off x="3761350" y="3670984"/>
            <a:ext cx="4999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endCxn id="14" idx="0"/>
          </p:cNvCxnSpPr>
          <p:nvPr/>
        </p:nvCxnSpPr>
        <p:spPr>
          <a:xfrm>
            <a:off x="3761350" y="3670984"/>
            <a:ext cx="1698499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12" idx="4"/>
            <a:endCxn id="17" idx="0"/>
          </p:cNvCxnSpPr>
          <p:nvPr/>
        </p:nvCxnSpPr>
        <p:spPr>
          <a:xfrm>
            <a:off x="3761350" y="3670984"/>
            <a:ext cx="336241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endCxn id="13" idx="4"/>
          </p:cNvCxnSpPr>
          <p:nvPr/>
        </p:nvCxnSpPr>
        <p:spPr>
          <a:xfrm flipV="1">
            <a:off x="1998624" y="3670984"/>
            <a:ext cx="3372988" cy="12879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1" idx="0"/>
          </p:cNvCxnSpPr>
          <p:nvPr/>
        </p:nvCxnSpPr>
        <p:spPr>
          <a:xfrm flipV="1">
            <a:off x="3798757" y="3670985"/>
            <a:ext cx="1615640" cy="1275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 flipV="1">
            <a:off x="5409019" y="3670983"/>
            <a:ext cx="41834" cy="1259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7" idx="0"/>
          </p:cNvCxnSpPr>
          <p:nvPr/>
        </p:nvCxnSpPr>
        <p:spPr>
          <a:xfrm flipH="1" flipV="1">
            <a:off x="5422398" y="3700421"/>
            <a:ext cx="1701367" cy="1246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917037" y="427498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442987" y="443567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50319" y="443567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649110" y="4210475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071949" y="462050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537536" y="448532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018218" y="4445401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417699" y="4539949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雲朵形圖說文字 7"/>
          <p:cNvSpPr/>
          <p:nvPr/>
        </p:nvSpPr>
        <p:spPr>
          <a:xfrm>
            <a:off x="1859121" y="1855263"/>
            <a:ext cx="1825997" cy="889361"/>
          </a:xfrm>
          <a:prstGeom prst="cloudCallout">
            <a:avLst>
              <a:gd name="adj1" fmla="val 49465"/>
              <a:gd name="adj2" fmla="val 12564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</a:t>
            </a:r>
            <a:r>
              <a:rPr lang="zh-TW" altLang="en-US" sz="2400" dirty="0">
                <a:solidFill>
                  <a:schemeClr val="tx1"/>
                </a:solidFill>
              </a:rPr>
              <a:t>傲</a:t>
            </a:r>
            <a:r>
              <a:rPr lang="zh-TW" altLang="en-US" sz="2400" dirty="0" smtClean="0">
                <a:solidFill>
                  <a:schemeClr val="tx1"/>
                </a:solidFill>
              </a:rPr>
              <a:t>嬌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雲朵形圖說文字 8"/>
          <p:cNvSpPr/>
          <p:nvPr/>
        </p:nvSpPr>
        <p:spPr>
          <a:xfrm>
            <a:off x="5371612" y="1799815"/>
            <a:ext cx="2244736" cy="866131"/>
          </a:xfrm>
          <a:prstGeom prst="cloudCallout">
            <a:avLst>
              <a:gd name="adj1" fmla="val -52582"/>
              <a:gd name="adj2" fmla="val 13904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萌天然呆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66619" y="3172461"/>
            <a:ext cx="1840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Low probability</a:t>
            </a:r>
            <a:endParaRPr lang="zh-TW" altLang="en-US" sz="28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87" y="2894501"/>
            <a:ext cx="657220" cy="65722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15" y="2894501"/>
            <a:ext cx="657220" cy="65722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01" y="4911497"/>
            <a:ext cx="657220" cy="65722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6" y="4946624"/>
            <a:ext cx="657220" cy="6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RBM - Inference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Given the parameters, compute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 smtClean="0"/>
                  <a:t> is simple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橢圓 15"/>
          <p:cNvSpPr/>
          <p:nvPr/>
        </p:nvSpPr>
        <p:spPr>
          <a:xfrm>
            <a:off x="557241" y="487701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2090762" y="487701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233911" y="3383352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858067" y="3383352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624283" y="487701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>
            <a:stCxn id="18" idx="4"/>
            <a:endCxn id="20" idx="0"/>
          </p:cNvCxnSpPr>
          <p:nvPr/>
        </p:nvCxnSpPr>
        <p:spPr>
          <a:xfrm>
            <a:off x="1553225" y="4021980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8" idx="4"/>
            <a:endCxn id="17" idx="0"/>
          </p:cNvCxnSpPr>
          <p:nvPr/>
        </p:nvCxnSpPr>
        <p:spPr>
          <a:xfrm>
            <a:off x="1553225" y="4021980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18" idx="4"/>
            <a:endCxn id="16" idx="0"/>
          </p:cNvCxnSpPr>
          <p:nvPr/>
        </p:nvCxnSpPr>
        <p:spPr>
          <a:xfrm flipH="1">
            <a:off x="876555" y="4021980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9" idx="4"/>
            <a:endCxn id="20" idx="0"/>
          </p:cNvCxnSpPr>
          <p:nvPr/>
        </p:nvCxnSpPr>
        <p:spPr>
          <a:xfrm>
            <a:off x="3177381" y="4021980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19" idx="4"/>
          </p:cNvCxnSpPr>
          <p:nvPr/>
        </p:nvCxnSpPr>
        <p:spPr>
          <a:xfrm flipH="1">
            <a:off x="2415304" y="4021980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19" idx="4"/>
            <a:endCxn id="16" idx="0"/>
          </p:cNvCxnSpPr>
          <p:nvPr/>
        </p:nvCxnSpPr>
        <p:spPr>
          <a:xfrm flipH="1">
            <a:off x="876555" y="4021980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278378" y="4984019"/>
                <a:ext cx="32829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78" y="4984019"/>
                <a:ext cx="328295" cy="399084"/>
              </a:xfrm>
              <a:prstGeom prst="rect">
                <a:avLst/>
              </a:prstGeom>
              <a:blipFill rotWithShape="0">
                <a:blip r:embed="rId4"/>
                <a:stretch>
                  <a:fillRect l="-12963" r="-12963" b="-2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60612" y="3531953"/>
                <a:ext cx="339324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12" y="3531953"/>
                <a:ext cx="339324" cy="399084"/>
              </a:xfrm>
              <a:prstGeom prst="rect">
                <a:avLst/>
              </a:prstGeom>
              <a:blipFill rotWithShape="0">
                <a:blip r:embed="rId5"/>
                <a:stretch>
                  <a:fillRect l="-21818" r="-14545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441459" y="3571761"/>
            <a:ext cx="4233548" cy="1755472"/>
            <a:chOff x="4550570" y="3439620"/>
            <a:chExt cx="4233548" cy="1755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4550570" y="4066512"/>
                  <a:ext cx="423354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Given h, all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2400" dirty="0" smtClean="0"/>
                    <a:t> are independent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570" y="4066512"/>
                  <a:ext cx="423354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0667" r="-1153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文字方塊 26"/>
            <p:cNvSpPr txBox="1"/>
            <p:nvPr/>
          </p:nvSpPr>
          <p:spPr>
            <a:xfrm>
              <a:off x="5267168" y="4733427"/>
              <a:ext cx="280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0000FF"/>
                  </a:solidFill>
                </a:rPr>
                <a:t>(see the reference)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4550571" y="3439620"/>
                  <a:ext cx="4233547" cy="491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Given x, all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zh-TW" sz="2400" dirty="0" smtClean="0"/>
                    <a:t> are independent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571" y="3439620"/>
                  <a:ext cx="4233547" cy="4914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642" r="-1009" b="-2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09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Given the parameters, compute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simple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13954" y="2758351"/>
                <a:ext cx="1633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54" y="2758351"/>
                <a:ext cx="16338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3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>
            <a:off x="2858856" y="455074"/>
            <a:ext cx="5709487" cy="1008450"/>
            <a:chOff x="2643310" y="608930"/>
            <a:chExt cx="5709487" cy="1008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2643310" y="627494"/>
                  <a:ext cx="2378151" cy="9442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310" y="627494"/>
                  <a:ext cx="2378151" cy="94429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5078611" y="608930"/>
                  <a:ext cx="1300549" cy="981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611" y="608930"/>
                  <a:ext cx="1300549" cy="98142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6436310" y="627494"/>
                  <a:ext cx="1916487" cy="9898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310" y="627494"/>
                  <a:ext cx="1916487" cy="98988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09805" y="2541190"/>
                <a:ext cx="3198183" cy="919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05" y="2541190"/>
                <a:ext cx="3198183" cy="91961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147798" y="2758351"/>
                <a:ext cx="2496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798" y="2758351"/>
                <a:ext cx="24963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32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95175" y="3369922"/>
                <a:ext cx="5007268" cy="779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75" y="3369922"/>
                <a:ext cx="5007268" cy="7791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48413" y="4462192"/>
                <a:ext cx="4065985" cy="795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3" y="4462192"/>
                <a:ext cx="4065985" cy="79585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25655" y="5571133"/>
                <a:ext cx="2524986" cy="954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55" y="5571133"/>
                <a:ext cx="2524986" cy="95474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09057" y="4484154"/>
                <a:ext cx="3685597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Only the terms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are different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57" y="4484154"/>
                <a:ext cx="3685597" cy="830997"/>
              </a:xfrm>
              <a:prstGeom prst="rect">
                <a:avLst/>
              </a:prstGeom>
              <a:blipFill rotWithShape="0">
                <a:blip r:embed="rId14"/>
                <a:stretch>
                  <a:fillRect l="-2645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306755" y="5650195"/>
                <a:ext cx="2908809" cy="895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55" y="5650195"/>
                <a:ext cx="2908809" cy="89569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106995" y="5590179"/>
                <a:ext cx="3006208" cy="981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995" y="5590179"/>
                <a:ext cx="3006208" cy="98142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93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  <p:bldP spid="20" grpId="0"/>
      <p:bldP spid="21" grpId="0"/>
      <p:bldP spid="22" grpId="0"/>
      <p:bldP spid="4" grpId="0" animBg="1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- Inference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Given the parameters, compute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simple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/>
          <p:cNvSpPr/>
          <p:nvPr/>
        </p:nvSpPr>
        <p:spPr>
          <a:xfrm>
            <a:off x="406805" y="4902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940326" y="4902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023260" y="3015829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647416" y="3015829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473847" y="4902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437941" y="3311236"/>
                <a:ext cx="1670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41" y="3311236"/>
                <a:ext cx="167032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650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>
            <a:stCxn id="6" idx="4"/>
            <a:endCxn id="8" idx="0"/>
          </p:cNvCxnSpPr>
          <p:nvPr/>
        </p:nvCxnSpPr>
        <p:spPr>
          <a:xfrm>
            <a:off x="1342574" y="3654457"/>
            <a:ext cx="2450587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6" idx="4"/>
            <a:endCxn id="5" idx="0"/>
          </p:cNvCxnSpPr>
          <p:nvPr/>
        </p:nvCxnSpPr>
        <p:spPr>
          <a:xfrm>
            <a:off x="1342574" y="3654457"/>
            <a:ext cx="917066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6" idx="4"/>
            <a:endCxn id="4" idx="0"/>
          </p:cNvCxnSpPr>
          <p:nvPr/>
        </p:nvCxnSpPr>
        <p:spPr>
          <a:xfrm flipH="1">
            <a:off x="726119" y="3654457"/>
            <a:ext cx="616455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7" idx="4"/>
            <a:endCxn id="8" idx="0"/>
          </p:cNvCxnSpPr>
          <p:nvPr/>
        </p:nvCxnSpPr>
        <p:spPr>
          <a:xfrm>
            <a:off x="2966730" y="3654457"/>
            <a:ext cx="82643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7" idx="4"/>
            <a:endCxn id="5" idx="0"/>
          </p:cNvCxnSpPr>
          <p:nvPr/>
        </p:nvCxnSpPr>
        <p:spPr>
          <a:xfrm flipH="1">
            <a:off x="2259640" y="3654457"/>
            <a:ext cx="707090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7" idx="4"/>
            <a:endCxn id="4" idx="0"/>
          </p:cNvCxnSpPr>
          <p:nvPr/>
        </p:nvCxnSpPr>
        <p:spPr>
          <a:xfrm flipH="1">
            <a:off x="726119" y="3654457"/>
            <a:ext cx="224061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71046" y="5000740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6" y="5000740"/>
                <a:ext cx="36490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2127942" y="500936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42" y="5009360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654248" y="500797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248" y="5007976"/>
                <a:ext cx="37202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249961" y="3164430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3164430"/>
                <a:ext cx="37593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831757" y="3149651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757" y="3149651"/>
                <a:ext cx="38305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9355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10086" y="5923749"/>
            <a:ext cx="787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Neural network with sigmoid function as activation function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987894" y="5903113"/>
            <a:ext cx="66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</a:t>
            </a:r>
            <a:r>
              <a:rPr lang="zh-TW" altLang="en-US" sz="2400" dirty="0" smtClean="0"/>
              <a:t>誤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33301" y="4263728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01" y="4263728"/>
                <a:ext cx="5516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078424" y="4553660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24" y="4553660"/>
                <a:ext cx="55880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7609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1621012" y="4531592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012" y="4531592"/>
                <a:ext cx="55168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2343299" y="4553660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299" y="4553660"/>
                <a:ext cx="55880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2991359" y="4566132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59" y="4566132"/>
                <a:ext cx="55168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3573556" y="4241334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56" y="4241334"/>
                <a:ext cx="558807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6522" r="-326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4399841" y="2750023"/>
            <a:ext cx="336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Given x</a:t>
            </a:r>
            <a:r>
              <a:rPr lang="en-US" altLang="zh-TW" sz="2400" baseline="-25000" dirty="0" smtClean="0"/>
              <a:t>1</a:t>
            </a:r>
            <a:r>
              <a:rPr lang="en-US" altLang="zh-TW" sz="2400" dirty="0" smtClean="0"/>
              <a:t>, x</a:t>
            </a:r>
            <a:r>
              <a:rPr lang="en-US" altLang="zh-TW" sz="2400" baseline="-25000" dirty="0"/>
              <a:t>2</a:t>
            </a:r>
            <a:r>
              <a:rPr lang="en-US" altLang="zh-TW" sz="2400" dirty="0" smtClean="0"/>
              <a:t> and 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342627" y="3710426"/>
                <a:ext cx="47518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27" y="3710426"/>
                <a:ext cx="4751878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4424053" y="4258308"/>
                <a:ext cx="16774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53" y="4258308"/>
                <a:ext cx="1677447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00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4328739" y="4657498"/>
                <a:ext cx="47661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39" y="4657498"/>
                <a:ext cx="4766113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/>
          <p:cNvSpPr txBox="1"/>
          <p:nvPr/>
        </p:nvSpPr>
        <p:spPr>
          <a:xfrm>
            <a:off x="4437941" y="5179464"/>
            <a:ext cx="336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Given h</a:t>
            </a:r>
            <a:r>
              <a:rPr lang="en-US" altLang="zh-TW" sz="2400" baseline="-25000" dirty="0" smtClean="0"/>
              <a:t>1</a:t>
            </a:r>
            <a:r>
              <a:rPr lang="en-US" altLang="zh-TW" sz="2400" dirty="0" smtClean="0"/>
              <a:t>, </a:t>
            </a:r>
            <a:r>
              <a:rPr lang="en-US" altLang="zh-TW" sz="2400" dirty="0"/>
              <a:t>h</a:t>
            </a:r>
            <a:r>
              <a:rPr lang="en-US" altLang="zh-TW" sz="2400" baseline="-25000" dirty="0" smtClean="0"/>
              <a:t>2</a:t>
            </a:r>
            <a:r>
              <a:rPr lang="en-US" altLang="zh-TW" sz="2400" dirty="0" smtClean="0"/>
              <a:t> ……</a:t>
            </a:r>
            <a:endParaRPr lang="zh-TW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466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8" grpId="0"/>
      <p:bldP spid="59" grpId="0"/>
      <p:bldP spid="19" grpId="0"/>
      <p:bldP spid="20" grpId="0"/>
      <p:bldP spid="67" grpId="0"/>
      <p:bldP spid="68" grpId="0"/>
      <p:bldP spid="6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207306" y="2813032"/>
            <a:ext cx="2571857" cy="890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07" y="5265212"/>
            <a:ext cx="1531116" cy="861253"/>
          </a:xfrm>
          <a:prstGeom prst="rect">
            <a:avLst/>
          </a:prstGeom>
        </p:spPr>
      </p:pic>
      <p:pic>
        <p:nvPicPr>
          <p:cNvPr id="5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808" y="5265212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畫截圖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210" y="5265212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7" y="5265212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1636525" y="485518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479443" y="485518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442036" y="294091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052298" y="294091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140535" y="485518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804451" y="4855184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955701" y="2973322"/>
            <a:ext cx="205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宅的內心</a:t>
            </a:r>
            <a:r>
              <a:rPr lang="zh-TW" altLang="en-US" sz="2400" dirty="0"/>
              <a:t>世界</a:t>
            </a:r>
          </a:p>
        </p:txBody>
      </p:sp>
      <p:cxnSp>
        <p:nvCxnSpPr>
          <p:cNvPr id="21" name="直線接點 20"/>
          <p:cNvCxnSpPr>
            <a:stCxn id="12" idx="4"/>
            <a:endCxn id="10" idx="0"/>
          </p:cNvCxnSpPr>
          <p:nvPr/>
        </p:nvCxnSpPr>
        <p:spPr>
          <a:xfrm flipH="1">
            <a:off x="1955839" y="3579544"/>
            <a:ext cx="1805511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2" idx="4"/>
          </p:cNvCxnSpPr>
          <p:nvPr/>
        </p:nvCxnSpPr>
        <p:spPr>
          <a:xfrm>
            <a:off x="3761350" y="3579544"/>
            <a:ext cx="4999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endCxn id="14" idx="0"/>
          </p:cNvCxnSpPr>
          <p:nvPr/>
        </p:nvCxnSpPr>
        <p:spPr>
          <a:xfrm>
            <a:off x="3761350" y="3579544"/>
            <a:ext cx="1698499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12" idx="4"/>
            <a:endCxn id="17" idx="0"/>
          </p:cNvCxnSpPr>
          <p:nvPr/>
        </p:nvCxnSpPr>
        <p:spPr>
          <a:xfrm>
            <a:off x="3761350" y="3579544"/>
            <a:ext cx="3362415" cy="1275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endCxn id="13" idx="4"/>
          </p:cNvCxnSpPr>
          <p:nvPr/>
        </p:nvCxnSpPr>
        <p:spPr>
          <a:xfrm flipV="1">
            <a:off x="1998624" y="3579544"/>
            <a:ext cx="3372988" cy="12879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1" idx="0"/>
          </p:cNvCxnSpPr>
          <p:nvPr/>
        </p:nvCxnSpPr>
        <p:spPr>
          <a:xfrm flipV="1">
            <a:off x="3798757" y="3579545"/>
            <a:ext cx="1615640" cy="1275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 flipV="1">
            <a:off x="5409019" y="3579543"/>
            <a:ext cx="41834" cy="1259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7" idx="0"/>
          </p:cNvCxnSpPr>
          <p:nvPr/>
        </p:nvCxnSpPr>
        <p:spPr>
          <a:xfrm flipH="1" flipV="1">
            <a:off x="5422398" y="3608981"/>
            <a:ext cx="1701367" cy="1246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917037" y="418354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442987" y="434423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50319" y="4344236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649110" y="4119035"/>
            <a:ext cx="40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0000FF"/>
                </a:solidFill>
              </a:rPr>
              <a:t>1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071949" y="452906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537536" y="4393883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018218" y="4353961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417699" y="4448509"/>
            <a:ext cx="65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-1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63" y="4843250"/>
            <a:ext cx="657220" cy="65722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43" y="4843250"/>
            <a:ext cx="657220" cy="657220"/>
          </a:xfrm>
          <a:prstGeom prst="rect">
            <a:avLst/>
          </a:prstGeom>
        </p:spPr>
      </p:pic>
      <p:sp>
        <p:nvSpPr>
          <p:cNvPr id="38" name="雲朵形圖說文字 37"/>
          <p:cNvSpPr/>
          <p:nvPr/>
        </p:nvSpPr>
        <p:spPr>
          <a:xfrm>
            <a:off x="2529037" y="1893175"/>
            <a:ext cx="1825997" cy="889361"/>
          </a:xfrm>
          <a:prstGeom prst="cloudCallout">
            <a:avLst>
              <a:gd name="adj1" fmla="val 13576"/>
              <a:gd name="adj2" fmla="val 8622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萌傲嬌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雲朵形圖說文字 38"/>
          <p:cNvSpPr/>
          <p:nvPr/>
        </p:nvSpPr>
        <p:spPr>
          <a:xfrm>
            <a:off x="4833333" y="1809477"/>
            <a:ext cx="2244736" cy="889361"/>
          </a:xfrm>
          <a:prstGeom prst="cloudCallout">
            <a:avLst>
              <a:gd name="adj1" fmla="val -23219"/>
              <a:gd name="adj2" fmla="val 88028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</a:rPr>
              <a:t>萌天然呆</a:t>
            </a:r>
            <a:r>
              <a:rPr lang="en-US" altLang="zh-TW" sz="2400" dirty="0" smtClean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79981" y="714148"/>
                <a:ext cx="3894912" cy="658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TW" sz="2800" dirty="0" smtClean="0"/>
                  <a:t>(</a:t>
                </a:r>
                <a:r>
                  <a:rPr lang="zh-TW" altLang="en-US" sz="2800" dirty="0"/>
                  <a:t>萌傲</a:t>
                </a:r>
                <a:r>
                  <a:rPr lang="zh-TW" altLang="en-US" sz="2800" dirty="0" smtClean="0"/>
                  <a:t>嬌</a:t>
                </a:r>
                <a:r>
                  <a:rPr lang="en-US" altLang="zh-TW" sz="2800" dirty="0" smtClean="0"/>
                  <a:t>=1|x)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1" y="714148"/>
                <a:ext cx="3894912" cy="658001"/>
              </a:xfrm>
              <a:prstGeom prst="rect">
                <a:avLst/>
              </a:prstGeom>
              <a:blipFill rotWithShape="0">
                <a:blip r:embed="rId7"/>
                <a:stretch>
                  <a:fillRect l="-469" t="-3704" b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772837" y="705250"/>
                <a:ext cx="4063228" cy="658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TW" sz="2800" dirty="0" smtClean="0"/>
                  <a:t>(</a:t>
                </a:r>
                <a:r>
                  <a:rPr lang="zh-TW" altLang="en-US" sz="2800" dirty="0" smtClean="0"/>
                  <a:t>萌</a:t>
                </a:r>
                <a:r>
                  <a:rPr lang="zh-TW" altLang="en-US" sz="2800" dirty="0"/>
                  <a:t>天然呆</a:t>
                </a:r>
                <a:r>
                  <a:rPr lang="en-US" altLang="zh-TW" sz="2800" dirty="0" smtClean="0"/>
                  <a:t>=1|x)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837" y="705250"/>
                <a:ext cx="4063228" cy="658001"/>
              </a:xfrm>
              <a:prstGeom prst="rect">
                <a:avLst/>
              </a:prstGeom>
              <a:blipFill rotWithShape="0">
                <a:blip r:embed="rId8"/>
                <a:stretch>
                  <a:fillRect l="-450" t="-3704" b="-120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1778333" y="4936787"/>
            <a:ext cx="40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3633977" y="4917103"/>
            <a:ext cx="40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97595" y="4953954"/>
            <a:ext cx="40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0</a:t>
            </a:r>
            <a:endParaRPr lang="zh-TW" altLang="en-US" sz="2800" b="1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6979608" y="4932323"/>
            <a:ext cx="40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0</a:t>
            </a:r>
            <a:endParaRPr lang="zh-TW" altLang="en-US" sz="2800" b="1" dirty="0"/>
          </a:p>
        </p:txBody>
      </p:sp>
      <p:cxnSp>
        <p:nvCxnSpPr>
          <p:cNvPr id="16" name="直線單箭頭接點 15"/>
          <p:cNvCxnSpPr>
            <a:endCxn id="3" idx="2"/>
          </p:cNvCxnSpPr>
          <p:nvPr/>
        </p:nvCxnSpPr>
        <p:spPr>
          <a:xfrm flipH="1" flipV="1">
            <a:off x="2427437" y="1372149"/>
            <a:ext cx="1014598" cy="688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6155133" y="1327823"/>
            <a:ext cx="922936" cy="6616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9" grpId="0"/>
      <p:bldP spid="50" grpId="0"/>
      <p:bldP spid="55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Training without Labeling?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89" y="1414924"/>
            <a:ext cx="1531116" cy="861253"/>
          </a:xfrm>
          <a:prstGeom prst="rect">
            <a:avLst/>
          </a:prstGeom>
        </p:spPr>
      </p:pic>
      <p:pic>
        <p:nvPicPr>
          <p:cNvPr id="5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90" y="1414924"/>
            <a:ext cx="1558065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動畫截圖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952" y="1414924"/>
            <a:ext cx="1551559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dn.mkimg.carview.co.jp/minkara/userstorage/000/013/371/576/44b2782d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726" y="1433462"/>
            <a:ext cx="1561317" cy="8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703" y="2379392"/>
            <a:ext cx="720000" cy="67708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978" y="2403795"/>
            <a:ext cx="720000" cy="67708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946" y="3161571"/>
            <a:ext cx="720000" cy="67708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939" y="3161571"/>
            <a:ext cx="720000" cy="67708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329" y="4080492"/>
            <a:ext cx="720000" cy="67708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978" y="4080492"/>
            <a:ext cx="720000" cy="67708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946" y="4080492"/>
            <a:ext cx="720000" cy="67708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791" y="4080492"/>
            <a:ext cx="720000" cy="677088"/>
          </a:xfrm>
          <a:prstGeom prst="rect">
            <a:avLst/>
          </a:prstGeom>
        </p:spPr>
      </p:pic>
      <p:cxnSp>
        <p:nvCxnSpPr>
          <p:cNvPr id="19" name="直線接點 18"/>
          <p:cNvCxnSpPr/>
          <p:nvPr/>
        </p:nvCxnSpPr>
        <p:spPr>
          <a:xfrm>
            <a:off x="520644" y="3138937"/>
            <a:ext cx="7687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551123" y="3960433"/>
            <a:ext cx="7687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3055985" y="1414924"/>
            <a:ext cx="0" cy="3342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4852802" y="1274125"/>
            <a:ext cx="0" cy="3483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6569849" y="1274125"/>
            <a:ext cx="0" cy="3483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51123" y="2480729"/>
                <a:ext cx="6363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23" y="2480729"/>
                <a:ext cx="63632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41908" y="3315439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08" y="3315439"/>
                <a:ext cx="64402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54164" y="4198067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4" y="4198067"/>
                <a:ext cx="644022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3082063" y="5951448"/>
                <a:ext cx="1245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/>
                  <a:t>m</a:t>
                </a:r>
                <a:r>
                  <a:rPr lang="en-US" altLang="zh-TW" sz="2400" dirty="0" smtClean="0"/>
                  <a:t>aximize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63" y="5951448"/>
                <a:ext cx="12453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5196" t="-24590" r="-8824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410055" y="5617863"/>
                <a:ext cx="1357102" cy="1036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55" y="5617863"/>
                <a:ext cx="1357102" cy="103650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6259915" y="5351283"/>
            <a:ext cx="2421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</a:rPr>
              <a:t>Maximizing the likelihood of observed data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82114" y="5372740"/>
            <a:ext cx="389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Find the parameters which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65172" y="4933591"/>
                <a:ext cx="36216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/>
                  <a:t>Training data: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2" y="4933591"/>
                <a:ext cx="3621632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52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39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0" grpId="0"/>
      <p:bldP spid="31" grpId="0"/>
      <p:bldP spid="32" grpId="0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Training without Labeling?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Maximizing P(x)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90993" y="2661718"/>
                <a:ext cx="2645083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93" y="2661718"/>
                <a:ext cx="2645083" cy="9086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436076" y="2595193"/>
                <a:ext cx="2654893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076" y="2595193"/>
                <a:ext cx="2654893" cy="9971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58043" y="2574270"/>
                <a:ext cx="2464969" cy="95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43" y="2574270"/>
                <a:ext cx="2464969" cy="9512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6295" y="3881476"/>
                <a:ext cx="2774477" cy="1000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95" y="3881476"/>
                <a:ext cx="2774477" cy="10009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384116" y="3904610"/>
                <a:ext cx="2333459" cy="814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116" y="3904610"/>
                <a:ext cx="2333459" cy="8144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97080" y="4939973"/>
                <a:ext cx="8161465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0" y="4939973"/>
                <a:ext cx="8161465" cy="12813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488723" y="6167186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</a:rPr>
              <a:t>(see the reference)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75338" y="4060612"/>
            <a:ext cx="637616" cy="5199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42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9" grpId="0"/>
      <p:bldP spid="8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192182" y="4255733"/>
            <a:ext cx="6018948" cy="13046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201656" y="2188859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071710" y="2188859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Semi-supervised Learning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06" y="2314549"/>
            <a:ext cx="884072" cy="1150918"/>
          </a:xfrm>
          <a:prstGeom prst="rect">
            <a:avLst/>
          </a:prstGeom>
        </p:spPr>
      </p:pic>
      <p:pic>
        <p:nvPicPr>
          <p:cNvPr id="1026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01" y="4532926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29" y="2354131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54" y="4532926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111262" y="2639305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Labelled data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84843" y="4492549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Unlabeled data</a:t>
            </a:r>
            <a:endParaRPr lang="zh-TW" altLang="en-US" sz="2400" dirty="0"/>
          </a:p>
        </p:txBody>
      </p:sp>
      <p:pic>
        <p:nvPicPr>
          <p:cNvPr id="1034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70" y="4452635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574" y="4452635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362656" y="338619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cat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891613" y="338589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dog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508332" y="5627342"/>
            <a:ext cx="53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(Image of cats and dogs without labeling)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15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7" grpId="0" animBg="1"/>
      <p:bldP spid="15" grpId="0"/>
      <p:bldP spid="20" grpId="0"/>
      <p:bldP spid="16" grpId="0"/>
      <p:bldP spid="24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Training without Labeling?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18561" y="4999017"/>
            <a:ext cx="1845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srgbClr val="00B050"/>
                </a:solidFill>
              </a:rPr>
              <a:t>SoftPlus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82480" y="1650158"/>
                <a:ext cx="8161465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80" y="1650158"/>
                <a:ext cx="8161465" cy="1281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95816" y="2855500"/>
                <a:ext cx="6644063" cy="107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𝑠𝑜𝑓𝑡𝑝𝑙𝑢𝑠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16" y="2855500"/>
                <a:ext cx="6644063" cy="10737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upload.wikimedia.org/wikipedia/commons/f/f7/Rectifier_and_softplus_func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84" y="3929255"/>
            <a:ext cx="3615231" cy="271142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接點 12"/>
          <p:cNvCxnSpPr/>
          <p:nvPr/>
        </p:nvCxnSpPr>
        <p:spPr>
          <a:xfrm>
            <a:off x="4207854" y="3454401"/>
            <a:ext cx="12495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379615" y="4999016"/>
            <a:ext cx="1845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srgbClr val="0000FF"/>
                </a:solidFill>
              </a:rPr>
              <a:t>ReLU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2293257" y="5460681"/>
            <a:ext cx="2148114" cy="6498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endCxn id="17" idx="2"/>
          </p:cNvCxnSpPr>
          <p:nvPr/>
        </p:nvCxnSpPr>
        <p:spPr>
          <a:xfrm flipV="1">
            <a:off x="4832613" y="5460681"/>
            <a:ext cx="2469914" cy="64983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Training without Labeling?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37220" y="2052843"/>
            <a:ext cx="352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Neural network with </a:t>
            </a:r>
            <a:r>
              <a:rPr lang="en-US" altLang="zh-TW" sz="2400" dirty="0" err="1" smtClean="0"/>
              <a:t>Softplus</a:t>
            </a:r>
            <a:r>
              <a:rPr lang="en-US" altLang="zh-TW" sz="2400" dirty="0" smtClean="0"/>
              <a:t> </a:t>
            </a:r>
            <a:r>
              <a:rPr lang="en-US" altLang="zh-TW" sz="2400" dirty="0" smtClean="0"/>
              <a:t>as activation function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694625" y="2744469"/>
            <a:ext cx="66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</a:t>
            </a:r>
            <a:r>
              <a:rPr lang="zh-TW" altLang="en-US" sz="2400" dirty="0" smtClean="0"/>
              <a:t>誤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592440" y="465922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125961" y="465922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208895" y="277269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833051" y="277269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659482" y="465922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>
            <a:stCxn id="8" idx="4"/>
            <a:endCxn id="10" idx="0"/>
          </p:cNvCxnSpPr>
          <p:nvPr/>
        </p:nvCxnSpPr>
        <p:spPr>
          <a:xfrm>
            <a:off x="1528209" y="3411324"/>
            <a:ext cx="2450587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8" idx="4"/>
            <a:endCxn id="7" idx="0"/>
          </p:cNvCxnSpPr>
          <p:nvPr/>
        </p:nvCxnSpPr>
        <p:spPr>
          <a:xfrm>
            <a:off x="1528209" y="3411324"/>
            <a:ext cx="917066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8" idx="4"/>
            <a:endCxn id="6" idx="0"/>
          </p:cNvCxnSpPr>
          <p:nvPr/>
        </p:nvCxnSpPr>
        <p:spPr>
          <a:xfrm flipH="1">
            <a:off x="911754" y="3411324"/>
            <a:ext cx="616455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9" idx="4"/>
            <a:endCxn id="10" idx="0"/>
          </p:cNvCxnSpPr>
          <p:nvPr/>
        </p:nvCxnSpPr>
        <p:spPr>
          <a:xfrm>
            <a:off x="3152365" y="3411324"/>
            <a:ext cx="82643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9" idx="4"/>
            <a:endCxn id="7" idx="0"/>
          </p:cNvCxnSpPr>
          <p:nvPr/>
        </p:nvCxnSpPr>
        <p:spPr>
          <a:xfrm flipH="1">
            <a:off x="2445275" y="3411324"/>
            <a:ext cx="707090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9" idx="4"/>
            <a:endCxn id="6" idx="0"/>
          </p:cNvCxnSpPr>
          <p:nvPr/>
        </p:nvCxnSpPr>
        <p:spPr>
          <a:xfrm flipH="1">
            <a:off x="911754" y="3411324"/>
            <a:ext cx="224061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56681" y="47576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1" y="4757607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313577" y="476622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577" y="4766227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839883" y="476484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83" y="4764843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435596" y="2921297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596" y="2921297"/>
                <a:ext cx="37593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017392" y="290651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92" y="2906518"/>
                <a:ext cx="38305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18936" y="4020595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36" y="4020595"/>
                <a:ext cx="551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593" r="-32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264059" y="431052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059" y="4310527"/>
                <a:ext cx="55880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806647" y="428845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647" y="4288459"/>
                <a:ext cx="5516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6593" r="-32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528934" y="431052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934" y="4310527"/>
                <a:ext cx="55880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7609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176994" y="432299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994" y="4322999"/>
                <a:ext cx="55168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6593" r="-32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759191" y="3998201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91" y="3998201"/>
                <a:ext cx="55880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7692" r="-439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>
            <a:off x="1847523" y="2921297"/>
            <a:ext cx="681411" cy="490027"/>
            <a:chOff x="1847523" y="3051246"/>
            <a:chExt cx="681411" cy="490027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1847523" y="3541273"/>
              <a:ext cx="466054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V="1">
              <a:off x="2313577" y="3051246"/>
              <a:ext cx="215357" cy="490027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3491273" y="2921297"/>
            <a:ext cx="681411" cy="490027"/>
            <a:chOff x="1847523" y="3051246"/>
            <a:chExt cx="681411" cy="490027"/>
          </a:xfrm>
        </p:grpSpPr>
        <p:cxnSp>
          <p:nvCxnSpPr>
            <p:cNvPr id="56" name="直線接點 55"/>
            <p:cNvCxnSpPr/>
            <p:nvPr/>
          </p:nvCxnSpPr>
          <p:spPr>
            <a:xfrm>
              <a:off x="1847523" y="3541273"/>
              <a:ext cx="466054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 flipV="1">
              <a:off x="2313577" y="3051246"/>
              <a:ext cx="215357" cy="490027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線單箭頭接點 58"/>
          <p:cNvCxnSpPr/>
          <p:nvPr/>
        </p:nvCxnSpPr>
        <p:spPr>
          <a:xfrm flipH="1" flipV="1">
            <a:off x="1543462" y="2269542"/>
            <a:ext cx="0" cy="5031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 flipV="1">
            <a:off x="3176994" y="2269542"/>
            <a:ext cx="0" cy="5031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403671" y="1771141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71" y="1771141"/>
                <a:ext cx="37593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2985467" y="175636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467" y="1756362"/>
                <a:ext cx="38305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1111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904936" y="3518167"/>
                <a:ext cx="28307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936" y="3518167"/>
                <a:ext cx="283071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1804681" y="5667965"/>
                <a:ext cx="2333459" cy="814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681" y="5667965"/>
                <a:ext cx="2333459" cy="81445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4"/>
          <p:cNvSpPr txBox="1"/>
          <p:nvPr/>
        </p:nvSpPr>
        <p:spPr>
          <a:xfrm>
            <a:off x="5580738" y="4014232"/>
            <a:ext cx="281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The degree that the hidden layers are activated.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4671163" y="5598041"/>
            <a:ext cx="3011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Increase for x in data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4065005" y="6065065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Decrease for any x</a:t>
            </a:r>
            <a:endParaRPr lang="zh-TW" altLang="en-US" sz="2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3914004" y="5839849"/>
            <a:ext cx="848231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4317998" y="6279563"/>
            <a:ext cx="47620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0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3" grpId="0"/>
      <p:bldP spid="64" grpId="0"/>
      <p:bldP spid="65" grpId="0"/>
      <p:bldP spid="66" grpId="0"/>
      <p:bldP spid="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RBM </a:t>
            </a:r>
            <a:br>
              <a:rPr lang="en-US" altLang="zh-TW" dirty="0" smtClean="0"/>
            </a:br>
            <a:r>
              <a:rPr lang="en-US" altLang="zh-TW" dirty="0" smtClean="0"/>
              <a:t>– Training by Gradient Ascent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Given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1148183" y="2369257"/>
            <a:ext cx="2685094" cy="1036502"/>
            <a:chOff x="1025088" y="2398285"/>
            <a:chExt cx="2685094" cy="1036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1025088" y="2731870"/>
                  <a:ext cx="12453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2400" dirty="0"/>
                    <a:t>m</a:t>
                  </a:r>
                  <a:r>
                    <a:rPr lang="en-US" altLang="zh-TW" sz="2400" dirty="0" smtClean="0"/>
                    <a:t>aximize</a:t>
                  </a:r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088" y="2731870"/>
                  <a:ext cx="124534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4634" t="-24590" r="-8780" b="-4918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2353080" y="2398285"/>
                  <a:ext cx="1357102" cy="1036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∏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3080" y="2398285"/>
                  <a:ext cx="1357102" cy="103650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70371" y="3547868"/>
                <a:ext cx="2645083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1" y="3547868"/>
                <a:ext cx="2645083" cy="9086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621828" y="3469222"/>
                <a:ext cx="2654893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828" y="3469222"/>
                <a:ext cx="2654893" cy="9971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315679" y="3492209"/>
                <a:ext cx="2195601" cy="95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679" y="3492209"/>
                <a:ext cx="2195601" cy="9512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4954062" y="2365832"/>
            <a:ext cx="3088667" cy="1036502"/>
            <a:chOff x="5231400" y="2230865"/>
            <a:chExt cx="3088667" cy="1036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559392" y="2230865"/>
                  <a:ext cx="1760675" cy="1036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392" y="2230865"/>
                  <a:ext cx="1760675" cy="103650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231400" y="2573068"/>
                  <a:ext cx="12453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2400" dirty="0"/>
                    <a:t>m</a:t>
                  </a:r>
                  <a:r>
                    <a:rPr lang="en-US" altLang="zh-TW" sz="2400" dirty="0" smtClean="0"/>
                    <a:t>aximize</a:t>
                  </a:r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400" y="2573068"/>
                  <a:ext cx="124534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5196" t="-24590" r="-8824" b="-4918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970371" y="4608969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1" y="4608969"/>
                <a:ext cx="6023444" cy="93692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向右箭號 5"/>
          <p:cNvSpPr/>
          <p:nvPr/>
        </p:nvSpPr>
        <p:spPr>
          <a:xfrm>
            <a:off x="4014374" y="2628894"/>
            <a:ext cx="748736" cy="554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970371" y="5698346"/>
                <a:ext cx="3177601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1" y="5698346"/>
                <a:ext cx="3177601" cy="8209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5494965" y="5698346"/>
            <a:ext cx="3115155" cy="820994"/>
            <a:chOff x="5494965" y="5698346"/>
            <a:chExt cx="3115155" cy="8209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849766" y="5698346"/>
                  <a:ext cx="1760354" cy="8209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66" y="5698346"/>
                  <a:ext cx="1760354" cy="8209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字方塊 8"/>
            <p:cNvSpPr txBox="1"/>
            <p:nvPr/>
          </p:nvSpPr>
          <p:spPr>
            <a:xfrm>
              <a:off x="5494965" y="5850234"/>
              <a:ext cx="16674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compute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7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4" grpId="0"/>
      <p:bldP spid="6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Warning of Math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327751" y="1447355"/>
            <a:ext cx="5709487" cy="992952"/>
            <a:chOff x="2643310" y="608930"/>
            <a:chExt cx="5709487" cy="992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2643310" y="627494"/>
                  <a:ext cx="2378151" cy="9442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310" y="627494"/>
                  <a:ext cx="2378151" cy="9442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078611" y="608930"/>
                  <a:ext cx="1300549" cy="981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611" y="608930"/>
                  <a:ext cx="1300549" cy="98142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6436310" y="611996"/>
                  <a:ext cx="1916487" cy="9898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310" y="611996"/>
                  <a:ext cx="1916487" cy="98988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227467" y="2698174"/>
                <a:ext cx="3706207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467" y="2698174"/>
                <a:ext cx="3706207" cy="9971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38610" y="3817561"/>
                <a:ext cx="4846007" cy="915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10" y="3817561"/>
                <a:ext cx="4846007" cy="9151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495" y="4854874"/>
                <a:ext cx="41360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95" y="4854874"/>
                <a:ext cx="4136069" cy="90864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01981" y="2793521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1" y="2793521"/>
                <a:ext cx="670505" cy="80650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347935" y="1481402"/>
                <a:ext cx="2278444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5" y="1481402"/>
                <a:ext cx="2278444" cy="9133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450372" y="4766325"/>
                <a:ext cx="3102516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372" y="4766325"/>
                <a:ext cx="3102516" cy="99719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238610" y="5798691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10" y="5798691"/>
                <a:ext cx="2526269" cy="90864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接點 2"/>
          <p:cNvCxnSpPr/>
          <p:nvPr/>
        </p:nvCxnSpPr>
        <p:spPr>
          <a:xfrm>
            <a:off x="1786220" y="944810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130953" y="944810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381324" y="90409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75954" y="89510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6240593" y="5714103"/>
            <a:ext cx="1727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529641" y="5779578"/>
                <a:ext cx="11430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641" y="5779578"/>
                <a:ext cx="1143070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5319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21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/>
      <p:bldP spid="21" grpId="0"/>
      <p:bldP spid="22" grpId="0"/>
      <p:bldP spid="23" grpId="0"/>
      <p:bldP spid="5" grpId="0"/>
      <p:bldP spid="24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1786220" y="944810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130953" y="944810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381324" y="90409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975954" y="89510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4491" y="1590914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1590914"/>
                <a:ext cx="670505" cy="8065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204767" y="1499013"/>
                <a:ext cx="4035528" cy="1025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7" y="1499013"/>
                <a:ext cx="4035528" cy="10254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4767" y="2680565"/>
                <a:ext cx="5195589" cy="943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7" y="2680565"/>
                <a:ext cx="5195589" cy="9434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224176" y="3780043"/>
                <a:ext cx="4399922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76" y="3780043"/>
                <a:ext cx="4399922" cy="93692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224177" y="4997742"/>
                <a:ext cx="3352713" cy="1025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77" y="4997742"/>
                <a:ext cx="3352713" cy="10254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658878" y="5086293"/>
                <a:ext cx="2599878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878" y="5086293"/>
                <a:ext cx="2599878" cy="93692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17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End of </a:t>
            </a:r>
            <a:r>
              <a:rPr lang="en-US" altLang="zh-TW" dirty="0">
                <a:solidFill>
                  <a:srgbClr val="FF0000"/>
                </a:solidFill>
              </a:rPr>
              <a:t>Warning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42076" y="1932806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76" y="1932806"/>
                <a:ext cx="670505" cy="80650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153710" y="1881733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0" y="1881733"/>
                <a:ext cx="2526269" cy="9086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接點 2"/>
          <p:cNvCxnSpPr/>
          <p:nvPr/>
        </p:nvCxnSpPr>
        <p:spPr>
          <a:xfrm>
            <a:off x="1786220" y="944810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130953" y="944810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381324" y="90409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75954" y="89510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736763" y="2043918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763" y="2043918"/>
                <a:ext cx="2291268" cy="476092"/>
              </a:xfrm>
              <a:prstGeom prst="rect">
                <a:avLst/>
              </a:prstGeom>
              <a:blipFill rotWithShape="0">
                <a:blip r:embed="rId12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310289" y="2549039"/>
                <a:ext cx="4556091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The expected value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 based 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 smtClean="0"/>
                  <a:t> given the current parameters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289" y="2549039"/>
                <a:ext cx="4556091" cy="1230080"/>
              </a:xfrm>
              <a:prstGeom prst="rect">
                <a:avLst/>
              </a:prstGeom>
              <a:blipFill rotWithShape="0">
                <a:blip r:embed="rId13"/>
                <a:stretch>
                  <a:fillRect l="-2008" t="-3465" b="-10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/>
          <p:cNvCxnSpPr/>
          <p:nvPr/>
        </p:nvCxnSpPr>
        <p:spPr>
          <a:xfrm>
            <a:off x="4018210" y="2534524"/>
            <a:ext cx="20243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0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1" y="318087"/>
                <a:ext cx="6023444" cy="93692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34" y="376051"/>
                <a:ext cx="1760354" cy="82099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42076" y="1932806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76" y="1932806"/>
                <a:ext cx="670505" cy="80650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153710" y="1881733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0" y="1881733"/>
                <a:ext cx="2526269" cy="9086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接點 2"/>
          <p:cNvCxnSpPr/>
          <p:nvPr/>
        </p:nvCxnSpPr>
        <p:spPr>
          <a:xfrm>
            <a:off x="1786220" y="944810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130953" y="944810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3381324" y="90409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75954" y="895107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736763" y="2043918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763" y="2043918"/>
                <a:ext cx="2291268" cy="476092"/>
              </a:xfrm>
              <a:prstGeom prst="rect">
                <a:avLst/>
              </a:prstGeom>
              <a:blipFill rotWithShape="0">
                <a:blip r:embed="rId12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310289" y="2549039"/>
                <a:ext cx="4556091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The expected value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 based 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 smtClean="0"/>
                  <a:t> given the current parameters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289" y="2549039"/>
                <a:ext cx="4556091" cy="1230080"/>
              </a:xfrm>
              <a:prstGeom prst="rect">
                <a:avLst/>
              </a:prstGeom>
              <a:blipFill rotWithShape="0">
                <a:blip r:embed="rId13"/>
                <a:stretch>
                  <a:fillRect l="-2008" t="-3465" b="-10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/>
          <p:cNvCxnSpPr/>
          <p:nvPr/>
        </p:nvCxnSpPr>
        <p:spPr>
          <a:xfrm>
            <a:off x="4018210" y="2534524"/>
            <a:ext cx="20243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42076" y="4295673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76" y="4295673"/>
                <a:ext cx="670505" cy="80650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153711" y="4295673"/>
                <a:ext cx="2599878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1" y="4295673"/>
                <a:ext cx="2599878" cy="9369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751278" y="4496653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278" y="4496653"/>
                <a:ext cx="2291268" cy="47609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/>
          <p:cNvCxnSpPr/>
          <p:nvPr/>
        </p:nvCxnSpPr>
        <p:spPr>
          <a:xfrm>
            <a:off x="4107854" y="4972745"/>
            <a:ext cx="2024335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332581" y="5073148"/>
                <a:ext cx="4556091" cy="1242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The expected value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400" dirty="0" smtClean="0"/>
                  <a:t> based 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 smtClean="0"/>
                  <a:t> given the current parameters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581" y="5073148"/>
                <a:ext cx="4556091" cy="1242391"/>
              </a:xfrm>
              <a:prstGeom prst="rect">
                <a:avLst/>
              </a:prstGeom>
              <a:blipFill rotWithShape="0">
                <a:blip r:embed="rId17"/>
                <a:stretch>
                  <a:fillRect l="-2142" t="-3431" b="-10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25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</a:t>
            </a:r>
            <a:br>
              <a:rPr lang="en-US" altLang="zh-TW" dirty="0"/>
            </a:br>
            <a:r>
              <a:rPr lang="en-US" altLang="zh-TW" dirty="0"/>
              <a:t>– Training by Gradient Ascent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19067" y="2660503"/>
                <a:ext cx="5821465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7" y="2660503"/>
                <a:ext cx="5821465" cy="8209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19067" y="1726200"/>
                <a:ext cx="3177601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7" y="1726200"/>
                <a:ext cx="3177601" cy="8209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/>
          <p:cNvSpPr/>
          <p:nvPr/>
        </p:nvSpPr>
        <p:spPr>
          <a:xfrm>
            <a:off x="678427" y="5388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211948" y="5388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355097" y="389469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979253" y="389469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745469" y="538835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>
            <a:stCxn id="10" idx="4"/>
            <a:endCxn id="12" idx="0"/>
          </p:cNvCxnSpPr>
          <p:nvPr/>
        </p:nvCxnSpPr>
        <p:spPr>
          <a:xfrm>
            <a:off x="1674411" y="4533321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0" idx="4"/>
            <a:endCxn id="9" idx="0"/>
          </p:cNvCxnSpPr>
          <p:nvPr/>
        </p:nvCxnSpPr>
        <p:spPr>
          <a:xfrm>
            <a:off x="1674411" y="4533321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10" idx="4"/>
            <a:endCxn id="8" idx="0"/>
          </p:cNvCxnSpPr>
          <p:nvPr/>
        </p:nvCxnSpPr>
        <p:spPr>
          <a:xfrm flipH="1">
            <a:off x="997741" y="4533321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1" idx="4"/>
            <a:endCxn id="12" idx="0"/>
          </p:cNvCxnSpPr>
          <p:nvPr/>
        </p:nvCxnSpPr>
        <p:spPr>
          <a:xfrm>
            <a:off x="3298567" y="4533321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11" idx="4"/>
          </p:cNvCxnSpPr>
          <p:nvPr/>
        </p:nvCxnSpPr>
        <p:spPr>
          <a:xfrm flipH="1">
            <a:off x="2536490" y="4533321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11" idx="4"/>
            <a:endCxn id="8" idx="0"/>
          </p:cNvCxnSpPr>
          <p:nvPr/>
        </p:nvCxnSpPr>
        <p:spPr>
          <a:xfrm flipH="1">
            <a:off x="997741" y="4533321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399564" y="5495360"/>
                <a:ext cx="32829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564" y="5495360"/>
                <a:ext cx="328295" cy="399084"/>
              </a:xfrm>
              <a:prstGeom prst="rect">
                <a:avLst/>
              </a:prstGeom>
              <a:blipFill rotWithShape="0">
                <a:blip r:embed="rId5"/>
                <a:stretch>
                  <a:fillRect l="-13208" r="-15094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581798" y="4043294"/>
                <a:ext cx="339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98" y="4043294"/>
                <a:ext cx="33945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1429" r="-71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619067" y="5281129"/>
            <a:ext cx="3852955" cy="1303871"/>
            <a:chOff x="797854" y="5624029"/>
            <a:chExt cx="3852955" cy="1303871"/>
          </a:xfrm>
        </p:grpSpPr>
        <p:sp>
          <p:nvSpPr>
            <p:cNvPr id="23" name="矩形 22"/>
            <p:cNvSpPr/>
            <p:nvPr/>
          </p:nvSpPr>
          <p:spPr>
            <a:xfrm>
              <a:off x="797854" y="5624029"/>
              <a:ext cx="3852955" cy="842206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207867" y="6466235"/>
              <a:ext cx="1137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0000FF"/>
                  </a:solidFill>
                </a:rPr>
                <a:t>Given x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5" name="橢圓 24"/>
          <p:cNvSpPr/>
          <p:nvPr/>
        </p:nvSpPr>
        <p:spPr>
          <a:xfrm>
            <a:off x="4886220" y="534973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419741" y="534973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5562890" y="3856072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7187046" y="3856072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953262" y="5349735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stCxn id="27" idx="4"/>
            <a:endCxn id="29" idx="0"/>
          </p:cNvCxnSpPr>
          <p:nvPr/>
        </p:nvCxnSpPr>
        <p:spPr>
          <a:xfrm>
            <a:off x="5882204" y="4494700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7" idx="4"/>
            <a:endCxn id="26" idx="0"/>
          </p:cNvCxnSpPr>
          <p:nvPr/>
        </p:nvCxnSpPr>
        <p:spPr>
          <a:xfrm>
            <a:off x="5882204" y="4494700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7" idx="4"/>
            <a:endCxn id="25" idx="0"/>
          </p:cNvCxnSpPr>
          <p:nvPr/>
        </p:nvCxnSpPr>
        <p:spPr>
          <a:xfrm flipH="1">
            <a:off x="5205534" y="4494700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8" idx="4"/>
            <a:endCxn id="29" idx="0"/>
          </p:cNvCxnSpPr>
          <p:nvPr/>
        </p:nvCxnSpPr>
        <p:spPr>
          <a:xfrm>
            <a:off x="7506360" y="4494700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stCxn id="28" idx="4"/>
          </p:cNvCxnSpPr>
          <p:nvPr/>
        </p:nvCxnSpPr>
        <p:spPr>
          <a:xfrm flipH="1">
            <a:off x="6744283" y="4494700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28" idx="4"/>
            <a:endCxn id="25" idx="0"/>
          </p:cNvCxnSpPr>
          <p:nvPr/>
        </p:nvCxnSpPr>
        <p:spPr>
          <a:xfrm flipH="1">
            <a:off x="5205534" y="4494700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07357" y="5456739"/>
                <a:ext cx="32829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57" y="5456739"/>
                <a:ext cx="328295" cy="399084"/>
              </a:xfrm>
              <a:prstGeom prst="rect">
                <a:avLst/>
              </a:prstGeom>
              <a:blipFill rotWithShape="0">
                <a:blip r:embed="rId7"/>
                <a:stretch>
                  <a:fillRect l="-12963" r="-12963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5789591" y="4004673"/>
                <a:ext cx="339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591" y="4004673"/>
                <a:ext cx="33945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1818" r="-9091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2838600" y="5446060"/>
            <a:ext cx="43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043418" y="3956488"/>
            <a:ext cx="43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7062982" y="5446060"/>
            <a:ext cx="43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267800" y="3956488"/>
            <a:ext cx="43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44" name="矩形 43"/>
          <p:cNvSpPr/>
          <p:nvPr/>
        </p:nvSpPr>
        <p:spPr>
          <a:xfrm>
            <a:off x="2290986" y="4687376"/>
            <a:ext cx="127635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increase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6518273" y="4687376"/>
            <a:ext cx="1337546" cy="339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decrease</a:t>
            </a:r>
            <a:endParaRPr lang="zh-TW" altLang="en-US" sz="2400" dirty="0"/>
          </a:p>
        </p:txBody>
      </p:sp>
      <p:cxnSp>
        <p:nvCxnSpPr>
          <p:cNvPr id="47" name="直線接點 46"/>
          <p:cNvCxnSpPr/>
          <p:nvPr/>
        </p:nvCxnSpPr>
        <p:spPr>
          <a:xfrm>
            <a:off x="2290986" y="3333750"/>
            <a:ext cx="18295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4290766" y="3333750"/>
            <a:ext cx="2196109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2727859" y="3333750"/>
            <a:ext cx="477895" cy="522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5437294" y="3333750"/>
            <a:ext cx="934468" cy="4465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1679772" y="4544056"/>
            <a:ext cx="856851" cy="8550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5908206" y="4513326"/>
            <a:ext cx="856851" cy="85503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7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5" grpId="0" animBg="1"/>
      <p:bldP spid="26" grpId="0" animBg="1"/>
      <p:bldP spid="27" grpId="0" animBg="1"/>
      <p:bldP spid="28" grpId="0" animBg="1"/>
      <p:bldP spid="29" grpId="0" animBg="1"/>
      <p:bldP spid="36" grpId="0"/>
      <p:bldP spid="37" grpId="0"/>
      <p:bldP spid="3" grpId="0"/>
      <p:bldP spid="41" grpId="0"/>
      <p:bldP spid="42" grpId="0"/>
      <p:bldP spid="43" grpId="0"/>
      <p:bldP spid="4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semi-supervised learning helps?</a:t>
            </a:r>
            <a:endParaRPr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64" y="3668970"/>
            <a:ext cx="703606" cy="915981"/>
          </a:xfrm>
          <a:prstGeom prst="rect">
            <a:avLst/>
          </a:prstGeom>
        </p:spPr>
      </p:pic>
      <p:pic>
        <p:nvPicPr>
          <p:cNvPr id="27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022" y="3735230"/>
            <a:ext cx="862298" cy="57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橢圓 27"/>
          <p:cNvSpPr/>
          <p:nvPr/>
        </p:nvSpPr>
        <p:spPr>
          <a:xfrm>
            <a:off x="3632638" y="3989341"/>
            <a:ext cx="213802" cy="2138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5516943" y="3958530"/>
            <a:ext cx="213802" cy="2138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/>
          <p:cNvCxnSpPr/>
          <p:nvPr/>
        </p:nvCxnSpPr>
        <p:spPr>
          <a:xfrm>
            <a:off x="4754997" y="2456102"/>
            <a:ext cx="0" cy="33417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842" y="2505181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56" y="4584951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89" y="2813682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83" y="4774551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橢圓 35"/>
          <p:cNvSpPr/>
          <p:nvPr/>
        </p:nvSpPr>
        <p:spPr>
          <a:xfrm>
            <a:off x="4541195" y="5116406"/>
            <a:ext cx="213802" cy="2138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964628" y="3063860"/>
            <a:ext cx="213802" cy="2138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371855" y="5009504"/>
            <a:ext cx="213802" cy="2138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795288" y="2956958"/>
            <a:ext cx="213802" cy="21380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/>
          <p:nvPr/>
        </p:nvCxnSpPr>
        <p:spPr>
          <a:xfrm>
            <a:off x="3667708" y="2502012"/>
            <a:ext cx="1994826" cy="30411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277199" y="5911913"/>
            <a:ext cx="876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The distribution of the unlabeled data tell us something.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526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71737" y="265334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7" y="265334"/>
                <a:ext cx="6023444" cy="9369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739780" y="323298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780" y="323298"/>
                <a:ext cx="1760354" cy="8209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71737" y="1475340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7" y="1475340"/>
                <a:ext cx="670505" cy="8065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83371" y="1424267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71" y="1424267"/>
                <a:ext cx="2526269" cy="9086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>
            <a:off x="1733466" y="892057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4078199" y="892057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328570" y="851344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23200" y="842354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666424" y="1586452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424" y="1586452"/>
                <a:ext cx="2291268" cy="476092"/>
              </a:xfrm>
              <a:prstGeom prst="rect">
                <a:avLst/>
              </a:prstGeom>
              <a:blipFill rotWithShape="0"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>
            <a:off x="3947871" y="2077058"/>
            <a:ext cx="20243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70463" y="2332914"/>
                <a:ext cx="228722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63" y="2332914"/>
                <a:ext cx="2287229" cy="399084"/>
              </a:xfrm>
              <a:prstGeom prst="rect">
                <a:avLst/>
              </a:prstGeom>
              <a:blipFill rotWithShape="0">
                <a:blip r:embed="rId8"/>
                <a:stretch>
                  <a:fillRect l="-1067" r="-1867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992408" y="2304127"/>
            <a:ext cx="216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Just a sigmoid</a:t>
            </a:r>
            <a:endParaRPr lang="zh-TW" altLang="en-US" sz="2400" dirty="0"/>
          </a:p>
        </p:txBody>
      </p:sp>
      <p:cxnSp>
        <p:nvCxnSpPr>
          <p:cNvPr id="16" name="直線接點 15"/>
          <p:cNvCxnSpPr/>
          <p:nvPr/>
        </p:nvCxnSpPr>
        <p:spPr>
          <a:xfrm>
            <a:off x="4011043" y="2693898"/>
            <a:ext cx="16020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4565396" y="523998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098917" y="523998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42066" y="374632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866222" y="374632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632438" y="5239986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>
            <a:stCxn id="21" idx="4"/>
            <a:endCxn id="23" idx="0"/>
          </p:cNvCxnSpPr>
          <p:nvPr/>
        </p:nvCxnSpPr>
        <p:spPr>
          <a:xfrm>
            <a:off x="5561380" y="4384951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21" idx="4"/>
            <a:endCxn id="20" idx="0"/>
          </p:cNvCxnSpPr>
          <p:nvPr/>
        </p:nvCxnSpPr>
        <p:spPr>
          <a:xfrm>
            <a:off x="5561380" y="4384951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21" idx="4"/>
            <a:endCxn id="19" idx="0"/>
          </p:cNvCxnSpPr>
          <p:nvPr/>
        </p:nvCxnSpPr>
        <p:spPr>
          <a:xfrm flipH="1">
            <a:off x="4884710" y="4384951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22" idx="4"/>
            <a:endCxn id="23" idx="0"/>
          </p:cNvCxnSpPr>
          <p:nvPr/>
        </p:nvCxnSpPr>
        <p:spPr>
          <a:xfrm>
            <a:off x="7185536" y="4384951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22" idx="4"/>
          </p:cNvCxnSpPr>
          <p:nvPr/>
        </p:nvCxnSpPr>
        <p:spPr>
          <a:xfrm flipH="1">
            <a:off x="6423459" y="4384951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22" idx="4"/>
            <a:endCxn id="19" idx="0"/>
          </p:cNvCxnSpPr>
          <p:nvPr/>
        </p:nvCxnSpPr>
        <p:spPr>
          <a:xfrm flipH="1">
            <a:off x="4884710" y="4384951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286533" y="5346990"/>
                <a:ext cx="32829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33" y="5346990"/>
                <a:ext cx="328295" cy="399084"/>
              </a:xfrm>
              <a:prstGeom prst="rect">
                <a:avLst/>
              </a:prstGeom>
              <a:blipFill rotWithShape="0">
                <a:blip r:embed="rId9"/>
                <a:stretch>
                  <a:fillRect l="-11111" r="-14815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468767" y="3894924"/>
                <a:ext cx="339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67" y="3894924"/>
                <a:ext cx="33945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1429" r="-71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24194" y="3031266"/>
                <a:ext cx="4920578" cy="107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4" y="3031266"/>
                <a:ext cx="4920578" cy="107375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圖片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34" y="5486902"/>
            <a:ext cx="1160110" cy="652562"/>
          </a:xfrm>
          <a:prstGeom prst="rect">
            <a:avLst/>
          </a:prstGeom>
        </p:spPr>
      </p:pic>
      <p:pic>
        <p:nvPicPr>
          <p:cNvPr id="38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85" y="5459699"/>
            <a:ext cx="1195731" cy="6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動畫截圖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18" y="5470140"/>
            <a:ext cx="1241741" cy="70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46" y="6076429"/>
            <a:ext cx="657220" cy="65722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21" y="6076429"/>
            <a:ext cx="657220" cy="657220"/>
          </a:xfrm>
          <a:prstGeom prst="rect">
            <a:avLst/>
          </a:prstGeom>
        </p:spPr>
      </p:pic>
      <p:sp>
        <p:nvSpPr>
          <p:cNvPr id="42" name="向右箭號 41"/>
          <p:cNvSpPr/>
          <p:nvPr/>
        </p:nvSpPr>
        <p:spPr>
          <a:xfrm rot="18430963">
            <a:off x="4661547" y="4458745"/>
            <a:ext cx="677230" cy="4275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右箭號 42"/>
          <p:cNvSpPr/>
          <p:nvPr/>
        </p:nvSpPr>
        <p:spPr>
          <a:xfrm rot="13570635">
            <a:off x="5609259" y="4703348"/>
            <a:ext cx="677230" cy="4275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/>
          <p:cNvCxnSpPr/>
          <p:nvPr/>
        </p:nvCxnSpPr>
        <p:spPr>
          <a:xfrm flipH="1" flipV="1">
            <a:off x="5731129" y="4759720"/>
            <a:ext cx="399464" cy="3989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1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30" grpId="0"/>
      <p:bldP spid="31" grpId="0"/>
      <p:bldP spid="32" grpId="0"/>
      <p:bldP spid="42" grpId="0" animBg="1"/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71737" y="265334"/>
                <a:ext cx="6023444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7" y="265334"/>
                <a:ext cx="6023444" cy="9369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739780" y="323298"/>
                <a:ext cx="1760354" cy="8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780" y="323298"/>
                <a:ext cx="1760354" cy="8209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71737" y="1475340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7" y="1475340"/>
                <a:ext cx="670505" cy="8065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83371" y="1424267"/>
                <a:ext cx="2526269" cy="908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71" y="1424267"/>
                <a:ext cx="2526269" cy="9086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>
            <a:off x="1733466" y="892057"/>
            <a:ext cx="195366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4078199" y="892057"/>
            <a:ext cx="22169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328570" y="851344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A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23200" y="842354"/>
            <a:ext cx="3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B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666424" y="1586452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424" y="1586452"/>
                <a:ext cx="2291268" cy="476092"/>
              </a:xfrm>
              <a:prstGeom prst="rect">
                <a:avLst/>
              </a:prstGeom>
              <a:blipFill rotWithShape="0"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>
            <a:off x="3947871" y="2077058"/>
            <a:ext cx="202433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70463" y="2332914"/>
                <a:ext cx="228722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63" y="2332914"/>
                <a:ext cx="2287229" cy="399084"/>
              </a:xfrm>
              <a:prstGeom prst="rect">
                <a:avLst/>
              </a:prstGeom>
              <a:blipFill rotWithShape="0">
                <a:blip r:embed="rId8"/>
                <a:stretch>
                  <a:fillRect l="-1067" r="-1867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15"/>
          <p:cNvCxnSpPr/>
          <p:nvPr/>
        </p:nvCxnSpPr>
        <p:spPr>
          <a:xfrm>
            <a:off x="4011043" y="2693898"/>
            <a:ext cx="16020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91938" y="2944687"/>
                <a:ext cx="670505" cy="806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38" y="2944687"/>
                <a:ext cx="670505" cy="80650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1103573" y="2944687"/>
                <a:ext cx="2599878" cy="936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73" y="2944687"/>
                <a:ext cx="2599878" cy="93692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682090" y="3126617"/>
                <a:ext cx="229126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90" y="3126617"/>
                <a:ext cx="2291268" cy="47609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>
            <a:off x="4023224" y="3602709"/>
            <a:ext cx="1899976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098976" y="2914192"/>
            <a:ext cx="2555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Exact computing is not tractable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215420" y="4260453"/>
                <a:ext cx="21418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420" y="4260453"/>
                <a:ext cx="214186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20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3183969" y="4823249"/>
                <a:ext cx="22047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969" y="4823249"/>
                <a:ext cx="2204770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381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3183969" y="6046795"/>
                <a:ext cx="2295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969" y="6046795"/>
                <a:ext cx="229543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2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 rot="5400000">
            <a:off x="3780270" y="5358078"/>
            <a:ext cx="101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sp>
        <p:nvSpPr>
          <p:cNvPr id="40" name="右大括弧 39"/>
          <p:cNvSpPr/>
          <p:nvPr/>
        </p:nvSpPr>
        <p:spPr>
          <a:xfrm>
            <a:off x="5439009" y="4071306"/>
            <a:ext cx="677332" cy="2501555"/>
          </a:xfrm>
          <a:prstGeom prst="rightBrace">
            <a:avLst>
              <a:gd name="adj1" fmla="val 53333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391306" y="4709537"/>
                <a:ext cx="178446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06" y="4709537"/>
                <a:ext cx="1784463" cy="121155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960155" y="4624454"/>
            <a:ext cx="21476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Sample by Gibbs sampling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992408" y="2304127"/>
            <a:ext cx="216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Just a sigmoid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646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38" grpId="0"/>
      <p:bldP spid="39" grpId="0"/>
      <p:bldP spid="17" grpId="0"/>
      <p:bldP spid="40" grpId="0" animBg="1"/>
      <p:bldP spid="41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</a:t>
            </a:r>
            <a:r>
              <a:rPr lang="en-US" altLang="zh-TW" dirty="0" smtClean="0"/>
              <a:t>–Gibbs </a:t>
            </a:r>
            <a:r>
              <a:rPr lang="en-US" altLang="zh-TW" dirty="0"/>
              <a:t>Sampling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89127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922648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005582" y="31742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629738" y="31742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456169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stCxn id="6" idx="4"/>
            <a:endCxn id="8" idx="0"/>
          </p:cNvCxnSpPr>
          <p:nvPr/>
        </p:nvCxnSpPr>
        <p:spPr>
          <a:xfrm>
            <a:off x="1324896" y="3812884"/>
            <a:ext cx="2450587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4"/>
            <a:endCxn id="5" idx="0"/>
          </p:cNvCxnSpPr>
          <p:nvPr/>
        </p:nvCxnSpPr>
        <p:spPr>
          <a:xfrm>
            <a:off x="1324896" y="3812884"/>
            <a:ext cx="917066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6" idx="4"/>
            <a:endCxn id="4" idx="0"/>
          </p:cNvCxnSpPr>
          <p:nvPr/>
        </p:nvCxnSpPr>
        <p:spPr>
          <a:xfrm flipH="1">
            <a:off x="708441" y="3812884"/>
            <a:ext cx="616455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7" idx="4"/>
            <a:endCxn id="8" idx="0"/>
          </p:cNvCxnSpPr>
          <p:nvPr/>
        </p:nvCxnSpPr>
        <p:spPr>
          <a:xfrm>
            <a:off x="2949052" y="3812884"/>
            <a:ext cx="82643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4"/>
            <a:endCxn id="5" idx="0"/>
          </p:cNvCxnSpPr>
          <p:nvPr/>
        </p:nvCxnSpPr>
        <p:spPr>
          <a:xfrm flipH="1">
            <a:off x="2241962" y="3812884"/>
            <a:ext cx="707090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7" idx="4"/>
            <a:endCxn id="4" idx="0"/>
          </p:cNvCxnSpPr>
          <p:nvPr/>
        </p:nvCxnSpPr>
        <p:spPr>
          <a:xfrm flipH="1">
            <a:off x="708441" y="3812884"/>
            <a:ext cx="224061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3368" y="515916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8" y="5159167"/>
                <a:ext cx="36490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10264" y="516778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264" y="5167787"/>
                <a:ext cx="37202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636570" y="516640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0" y="516640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232283" y="3322857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283" y="3322857"/>
                <a:ext cx="3759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814079" y="330807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79" y="3308078"/>
                <a:ext cx="3830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15623" y="4422155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3" y="4422155"/>
                <a:ext cx="55168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060746" y="471208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46" y="4712087"/>
                <a:ext cx="55880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603334" y="469001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34" y="4690019"/>
                <a:ext cx="55168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593" r="-32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325621" y="471208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21" y="4712087"/>
                <a:ext cx="558807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973681" y="472455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681" y="4724559"/>
                <a:ext cx="551689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555878" y="4399761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78" y="4399761"/>
                <a:ext cx="558807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6522" r="-326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35828" y="2132435"/>
            <a:ext cx="284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Use Gibbs sampling to sample from P(</a:t>
            </a:r>
            <a:r>
              <a:rPr lang="en-US" altLang="zh-TW" sz="2400" dirty="0" err="1" smtClean="0"/>
              <a:t>x,h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4171835" y="1784587"/>
                <a:ext cx="2972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Random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35" y="1784587"/>
                <a:ext cx="2972545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6148" t="-26667" r="-1025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4114685" y="2208724"/>
            <a:ext cx="21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For n = 1 to 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4357008" y="4347148"/>
                <a:ext cx="3488712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08" y="4347148"/>
                <a:ext cx="3488712" cy="377411"/>
              </a:xfrm>
              <a:prstGeom prst="rect">
                <a:avLst/>
              </a:prstGeom>
              <a:blipFill rotWithShape="0">
                <a:blip r:embed="rId14"/>
                <a:stretch>
                  <a:fillRect l="-1748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4314787" y="4913255"/>
                <a:ext cx="3493585" cy="377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787" y="4913255"/>
                <a:ext cx="3493585" cy="377026"/>
              </a:xfrm>
              <a:prstGeom prst="rect">
                <a:avLst/>
              </a:prstGeom>
              <a:blipFill rotWithShape="0">
                <a:blip r:embed="rId15"/>
                <a:stretch>
                  <a:fillRect b="-306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4375848" y="2719669"/>
                <a:ext cx="4409027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48" y="2719669"/>
                <a:ext cx="4409027" cy="377411"/>
              </a:xfrm>
              <a:prstGeom prst="rect">
                <a:avLst/>
              </a:prstGeom>
              <a:blipFill rotWithShape="0">
                <a:blip r:embed="rId16"/>
                <a:stretch>
                  <a:fillRect l="-553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4356870" y="3267594"/>
                <a:ext cx="4122795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870" y="3267594"/>
                <a:ext cx="4122795" cy="377411"/>
              </a:xfrm>
              <a:prstGeom prst="rect">
                <a:avLst/>
              </a:prstGeom>
              <a:blipFill rotWithShape="0">
                <a:blip r:embed="rId17"/>
                <a:stretch>
                  <a:fillRect l="-592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305293" y="3781793"/>
                <a:ext cx="3955442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3" y="3781793"/>
                <a:ext cx="3955442" cy="377411"/>
              </a:xfrm>
              <a:prstGeom prst="rect">
                <a:avLst/>
              </a:prstGeom>
              <a:blipFill rotWithShape="0">
                <a:blip r:embed="rId18"/>
                <a:stretch>
                  <a:fillRect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42227" y="5421847"/>
                <a:ext cx="394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Obtain one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27" y="5421847"/>
                <a:ext cx="3943350" cy="461665"/>
              </a:xfrm>
              <a:prstGeom prst="rect">
                <a:avLst/>
              </a:prstGeom>
              <a:blipFill rotWithShape="0">
                <a:blip r:embed="rId19"/>
                <a:stretch>
                  <a:fillRect l="-231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504340" y="5842508"/>
            <a:ext cx="316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 as sample from </a:t>
            </a:r>
            <a:r>
              <a:rPr lang="en-US" altLang="zh-TW" sz="2400" dirty="0"/>
              <a:t>P(</a:t>
            </a:r>
            <a:r>
              <a:rPr lang="en-US" altLang="zh-TW" sz="2400" dirty="0" err="1"/>
              <a:t>x,h</a:t>
            </a:r>
            <a:r>
              <a:rPr lang="en-US" altLang="zh-TW" sz="2400" dirty="0" smtClean="0"/>
              <a:t>) )</a:t>
            </a:r>
            <a:endParaRPr lang="zh-TW" altLang="en-US" sz="2400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5672452" y="2963432"/>
            <a:ext cx="12508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5658107" y="3492744"/>
            <a:ext cx="10620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5672452" y="3970498"/>
            <a:ext cx="86893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7087235" y="4544233"/>
            <a:ext cx="59082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7087235" y="5101768"/>
            <a:ext cx="59082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75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35" grpId="0"/>
      <p:bldP spid="5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4326480" y="4338196"/>
            <a:ext cx="2895340" cy="8824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337661" y="2686449"/>
            <a:ext cx="2884159" cy="15258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</a:t>
            </a:r>
            <a:r>
              <a:rPr lang="en-US" altLang="zh-TW" dirty="0" smtClean="0"/>
              <a:t>–Gibbs </a:t>
            </a:r>
            <a:r>
              <a:rPr lang="en-US" altLang="zh-TW" dirty="0"/>
              <a:t>Sampling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89127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922648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005582" y="31742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629738" y="3174256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456169" y="5060783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stCxn id="6" idx="4"/>
            <a:endCxn id="8" idx="0"/>
          </p:cNvCxnSpPr>
          <p:nvPr/>
        </p:nvCxnSpPr>
        <p:spPr>
          <a:xfrm>
            <a:off x="1324896" y="3812884"/>
            <a:ext cx="2450587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4"/>
            <a:endCxn id="5" idx="0"/>
          </p:cNvCxnSpPr>
          <p:nvPr/>
        </p:nvCxnSpPr>
        <p:spPr>
          <a:xfrm>
            <a:off x="1324896" y="3812884"/>
            <a:ext cx="917066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6" idx="4"/>
            <a:endCxn id="4" idx="0"/>
          </p:cNvCxnSpPr>
          <p:nvPr/>
        </p:nvCxnSpPr>
        <p:spPr>
          <a:xfrm flipH="1">
            <a:off x="708441" y="3812884"/>
            <a:ext cx="616455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7" idx="4"/>
            <a:endCxn id="8" idx="0"/>
          </p:cNvCxnSpPr>
          <p:nvPr/>
        </p:nvCxnSpPr>
        <p:spPr>
          <a:xfrm>
            <a:off x="2949052" y="3812884"/>
            <a:ext cx="82643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4"/>
            <a:endCxn id="5" idx="0"/>
          </p:cNvCxnSpPr>
          <p:nvPr/>
        </p:nvCxnSpPr>
        <p:spPr>
          <a:xfrm flipH="1">
            <a:off x="2241962" y="3812884"/>
            <a:ext cx="707090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7" idx="4"/>
            <a:endCxn id="4" idx="0"/>
          </p:cNvCxnSpPr>
          <p:nvPr/>
        </p:nvCxnSpPr>
        <p:spPr>
          <a:xfrm flipH="1">
            <a:off x="708441" y="3812884"/>
            <a:ext cx="2240611" cy="12478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3368" y="515916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8" y="5159167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110264" y="516778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264" y="5167787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636570" y="516640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70" y="5166403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232283" y="3322857"/>
                <a:ext cx="37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283" y="3322857"/>
                <a:ext cx="37593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r="-645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814079" y="330807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79" y="3308078"/>
                <a:ext cx="38305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806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15623" y="4422155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3" y="4422155"/>
                <a:ext cx="551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060746" y="471208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46" y="4712087"/>
                <a:ext cx="55880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603334" y="469001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34" y="4690019"/>
                <a:ext cx="5516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6593" r="-32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325621" y="4712087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21" y="4712087"/>
                <a:ext cx="55880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6522" r="-326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973681" y="4724559"/>
                <a:ext cx="551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681" y="4724559"/>
                <a:ext cx="55168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7778" r="-44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555878" y="4399761"/>
                <a:ext cx="55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78" y="4399761"/>
                <a:ext cx="55880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6522" r="-326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35828" y="2132435"/>
            <a:ext cx="284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Use Gibbs sampling to sample from P(</a:t>
            </a:r>
            <a:r>
              <a:rPr lang="en-US" altLang="zh-TW" sz="2400" dirty="0" err="1" smtClean="0"/>
              <a:t>x,h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4171835" y="1784587"/>
                <a:ext cx="2972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Random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35" y="1784587"/>
                <a:ext cx="297254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6148" t="-26667" r="-1025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4114685" y="2208724"/>
            <a:ext cx="21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For n = 1 to 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7153187" y="3887271"/>
                <a:ext cx="2066335" cy="430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87" y="3887271"/>
                <a:ext cx="2066335" cy="43056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7203987" y="4921169"/>
                <a:ext cx="1787925" cy="378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/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87" y="4921169"/>
                <a:ext cx="1787925" cy="378950"/>
              </a:xfrm>
              <a:prstGeom prst="rect">
                <a:avLst/>
              </a:prstGeom>
              <a:blipFill rotWithShape="0">
                <a:blip r:embed="rId16"/>
                <a:stretch>
                  <a:fillRect l="-3754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357008" y="4347148"/>
                <a:ext cx="2742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08" y="4347148"/>
                <a:ext cx="2742289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2222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4360205" y="4851329"/>
                <a:ext cx="27494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205" y="4851329"/>
                <a:ext cx="2749407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21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4375848" y="2719669"/>
                <a:ext cx="2857834" cy="375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48" y="2719669"/>
                <a:ext cx="2857834" cy="375552"/>
              </a:xfrm>
              <a:prstGeom prst="rect">
                <a:avLst/>
              </a:prstGeom>
              <a:blipFill rotWithShape="0">
                <a:blip r:embed="rId19"/>
                <a:stretch>
                  <a:fillRect l="-1066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356870" y="3267594"/>
                <a:ext cx="2932278" cy="375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870" y="3267594"/>
                <a:ext cx="2932278" cy="375552"/>
              </a:xfrm>
              <a:prstGeom prst="rect">
                <a:avLst/>
              </a:prstGeom>
              <a:blipFill rotWithShape="0">
                <a:blip r:embed="rId20"/>
                <a:stretch>
                  <a:fillRect l="-1040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4356870" y="3806441"/>
                <a:ext cx="2864950" cy="37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870" y="3806441"/>
                <a:ext cx="2864950" cy="377411"/>
              </a:xfrm>
              <a:prstGeom prst="rect">
                <a:avLst/>
              </a:prstGeom>
              <a:blipFill rotWithShape="0">
                <a:blip r:embed="rId21"/>
                <a:stretch>
                  <a:fillRect l="-1064" b="-33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4342227" y="5421847"/>
                <a:ext cx="394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Obtain one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27" y="5421847"/>
                <a:ext cx="3943350" cy="461665"/>
              </a:xfrm>
              <a:prstGeom prst="rect">
                <a:avLst/>
              </a:prstGeom>
              <a:blipFill rotWithShape="0">
                <a:blip r:embed="rId22"/>
                <a:stretch>
                  <a:fillRect l="-231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字方塊 81"/>
          <p:cNvSpPr txBox="1"/>
          <p:nvPr/>
        </p:nvSpPr>
        <p:spPr>
          <a:xfrm>
            <a:off x="5504340" y="5842508"/>
            <a:ext cx="316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 as sample from </a:t>
            </a:r>
            <a:r>
              <a:rPr lang="en-US" altLang="zh-TW" sz="2400" dirty="0"/>
              <a:t>P(</a:t>
            </a:r>
            <a:r>
              <a:rPr lang="en-US" altLang="zh-TW" sz="2400" dirty="0" err="1"/>
              <a:t>x,h</a:t>
            </a:r>
            <a:r>
              <a:rPr lang="en-US" altLang="zh-TW" sz="2400" dirty="0" smtClean="0"/>
              <a:t>) 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01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–Gibbs Sampling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24931" y="5350060"/>
            <a:ext cx="861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Each time we update parameters, we should do </a:t>
            </a:r>
            <a:r>
              <a:rPr lang="en-US" altLang="zh-TW" sz="2400" dirty="0"/>
              <a:t>G</a:t>
            </a:r>
            <a:r>
              <a:rPr lang="en-US" altLang="zh-TW" sz="2400" dirty="0" smtClean="0"/>
              <a:t>ibbs sampling?!</a:t>
            </a:r>
            <a:endParaRPr lang="zh-TW" altLang="en-US" sz="24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009859" y="2335366"/>
            <a:ext cx="1049864" cy="445402"/>
            <a:chOff x="982496" y="1878168"/>
            <a:chExt cx="1049864" cy="445402"/>
          </a:xfrm>
        </p:grpSpPr>
        <p:sp>
          <p:nvSpPr>
            <p:cNvPr id="7" name="矩形 6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/>
          <p:cNvGrpSpPr/>
          <p:nvPr/>
        </p:nvGrpSpPr>
        <p:grpSpPr>
          <a:xfrm>
            <a:off x="570498" y="3431281"/>
            <a:ext cx="1928586" cy="430888"/>
            <a:chOff x="543135" y="2974083"/>
            <a:chExt cx="1928586" cy="430888"/>
          </a:xfrm>
        </p:grpSpPr>
        <p:sp>
          <p:nvSpPr>
            <p:cNvPr id="5" name="矩形 4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單箭頭接點 5"/>
          <p:cNvCxnSpPr/>
          <p:nvPr/>
        </p:nvCxnSpPr>
        <p:spPr>
          <a:xfrm flipV="1">
            <a:off x="1522055" y="2798353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3518597" y="2349881"/>
            <a:ext cx="1049864" cy="445402"/>
            <a:chOff x="982496" y="1878168"/>
            <a:chExt cx="1049864" cy="445402"/>
          </a:xfrm>
        </p:grpSpPr>
        <p:sp>
          <p:nvSpPr>
            <p:cNvPr id="29" name="矩形 28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1341235" y="1892683"/>
                  <a:ext cx="4461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46148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/>
          <p:cNvGrpSpPr/>
          <p:nvPr/>
        </p:nvGrpSpPr>
        <p:grpSpPr>
          <a:xfrm>
            <a:off x="3079236" y="3445796"/>
            <a:ext cx="1928586" cy="430888"/>
            <a:chOff x="543135" y="2974083"/>
            <a:chExt cx="1928586" cy="430888"/>
          </a:xfrm>
        </p:grpSpPr>
        <p:sp>
          <p:nvSpPr>
            <p:cNvPr id="32" name="矩形 31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335720" y="2974084"/>
                  <a:ext cx="4516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1662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直線單箭頭接點 33"/>
          <p:cNvCxnSpPr/>
          <p:nvPr/>
        </p:nvCxnSpPr>
        <p:spPr>
          <a:xfrm flipV="1">
            <a:off x="4030793" y="2812868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6178764" y="2376799"/>
            <a:ext cx="1049864" cy="445402"/>
            <a:chOff x="982496" y="1878168"/>
            <a:chExt cx="1049864" cy="445402"/>
          </a:xfrm>
        </p:grpSpPr>
        <p:sp>
          <p:nvSpPr>
            <p:cNvPr id="36" name="矩形 35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/>
          <p:cNvGrpSpPr/>
          <p:nvPr/>
        </p:nvGrpSpPr>
        <p:grpSpPr>
          <a:xfrm>
            <a:off x="5739403" y="3472714"/>
            <a:ext cx="1928586" cy="430888"/>
            <a:chOff x="543135" y="2974083"/>
            <a:chExt cx="1928586" cy="430888"/>
          </a:xfrm>
        </p:grpSpPr>
        <p:sp>
          <p:nvSpPr>
            <p:cNvPr id="39" name="矩形 38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1" name="直線單箭頭接點 40"/>
          <p:cNvCxnSpPr/>
          <p:nvPr/>
        </p:nvCxnSpPr>
        <p:spPr>
          <a:xfrm flipV="1">
            <a:off x="6690960" y="2839786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901692" y="4121587"/>
                <a:ext cx="375891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692" y="4121587"/>
                <a:ext cx="3758914" cy="103848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628650" y="4001042"/>
                <a:ext cx="16459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is data x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01042"/>
                <a:ext cx="1645900" cy="430887"/>
              </a:xfrm>
              <a:prstGeom prst="rect">
                <a:avLst/>
              </a:prstGeom>
              <a:blipFill rotWithShape="0">
                <a:blip r:embed="rId10"/>
                <a:stretch>
                  <a:fillRect t="-23944" r="-12222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單箭頭接點 46"/>
          <p:cNvCxnSpPr>
            <a:stCxn id="7" idx="3"/>
          </p:cNvCxnSpPr>
          <p:nvPr/>
        </p:nvCxnSpPr>
        <p:spPr>
          <a:xfrm>
            <a:off x="2059723" y="2550810"/>
            <a:ext cx="1019513" cy="1124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>
            <a:off x="4644335" y="2579839"/>
            <a:ext cx="1019513" cy="1124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7281716" y="2720542"/>
            <a:ext cx="1019513" cy="1124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6531988" y="597906"/>
            <a:ext cx="2066335" cy="921708"/>
            <a:chOff x="6531988" y="564079"/>
            <a:chExt cx="2066335" cy="9217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6531988" y="564079"/>
                  <a:ext cx="2066335" cy="4305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/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文字方塊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988" y="564079"/>
                  <a:ext cx="2066335" cy="43056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6531988" y="1106837"/>
                  <a:ext cx="1787925" cy="3789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/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/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988" y="1106837"/>
                  <a:ext cx="1787925" cy="37895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754" b="-338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771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/>
      <p:bldP spid="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</a:t>
            </a:r>
            <a:r>
              <a:rPr lang="en-US" altLang="zh-TW" dirty="0" smtClean="0"/>
              <a:t>– Contrastive Divergence (CD)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5099863" y="4154225"/>
                <a:ext cx="3415487" cy="55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TW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863" y="4154225"/>
                <a:ext cx="3415487" cy="5554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5099863" y="4795651"/>
            <a:ext cx="358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It works in reality!</a:t>
            </a:r>
            <a:endParaRPr lang="zh-TW" altLang="en-US" sz="24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28650" y="5386442"/>
            <a:ext cx="7944852" cy="1341888"/>
            <a:chOff x="570498" y="5231766"/>
            <a:chExt cx="7944852" cy="1341888"/>
          </a:xfrm>
        </p:grpSpPr>
        <p:sp>
          <p:nvSpPr>
            <p:cNvPr id="44" name="文字方塊 43"/>
            <p:cNvSpPr txBox="1"/>
            <p:nvPr/>
          </p:nvSpPr>
          <p:spPr>
            <a:xfrm>
              <a:off x="570498" y="5231766"/>
              <a:ext cx="358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Persistent CD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70498" y="5650324"/>
              <a:ext cx="79448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Ref: </a:t>
              </a:r>
              <a:r>
                <a:rPr lang="en-US" altLang="zh-TW" dirty="0" err="1"/>
                <a:t>Tieleman</a:t>
              </a:r>
              <a:r>
                <a:rPr lang="en-US" altLang="zh-TW" dirty="0"/>
                <a:t>, </a:t>
              </a:r>
              <a:r>
                <a:rPr lang="en-US" altLang="zh-TW" dirty="0" err="1"/>
                <a:t>Tijmen</a:t>
              </a:r>
              <a:r>
                <a:rPr lang="en-US" altLang="zh-TW" dirty="0"/>
                <a:t>. "Training restricted Boltzmann machines using approximations to the likelihood gradient." </a:t>
              </a:r>
              <a:r>
                <a:rPr lang="en-US" altLang="zh-TW" i="1" dirty="0"/>
                <a:t>Proceedings of the 25th international conference on Machine learning</a:t>
              </a:r>
              <a:r>
                <a:rPr lang="en-US" altLang="zh-TW" dirty="0"/>
                <a:t>. ACM, 2008.</a:t>
              </a:r>
              <a:endParaRPr lang="zh-TW" altLang="en-US" dirty="0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009859" y="2335366"/>
            <a:ext cx="1049864" cy="445402"/>
            <a:chOff x="982496" y="1878168"/>
            <a:chExt cx="1049864" cy="445402"/>
          </a:xfrm>
        </p:grpSpPr>
        <p:sp>
          <p:nvSpPr>
            <p:cNvPr id="47" name="矩形 46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53842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群組 48"/>
          <p:cNvGrpSpPr/>
          <p:nvPr/>
        </p:nvGrpSpPr>
        <p:grpSpPr>
          <a:xfrm>
            <a:off x="570498" y="3431281"/>
            <a:ext cx="1928586" cy="430888"/>
            <a:chOff x="543135" y="2974083"/>
            <a:chExt cx="1928586" cy="430888"/>
          </a:xfrm>
        </p:grpSpPr>
        <p:sp>
          <p:nvSpPr>
            <p:cNvPr id="50" name="矩形 49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9357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直線單箭頭接點 51"/>
          <p:cNvCxnSpPr/>
          <p:nvPr/>
        </p:nvCxnSpPr>
        <p:spPr>
          <a:xfrm flipV="1">
            <a:off x="1522055" y="2798353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3518597" y="2349881"/>
            <a:ext cx="1049864" cy="445402"/>
            <a:chOff x="982496" y="1878168"/>
            <a:chExt cx="1049864" cy="445402"/>
          </a:xfrm>
        </p:grpSpPr>
        <p:sp>
          <p:nvSpPr>
            <p:cNvPr id="54" name="矩形 53"/>
            <p:cNvSpPr/>
            <p:nvPr/>
          </p:nvSpPr>
          <p:spPr>
            <a:xfrm>
              <a:off x="982496" y="1878168"/>
              <a:ext cx="1049864" cy="43088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/>
                <p:cNvSpPr txBox="1"/>
                <p:nvPr/>
              </p:nvSpPr>
              <p:spPr>
                <a:xfrm>
                  <a:off x="1341235" y="1892683"/>
                  <a:ext cx="4461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235" y="1892683"/>
                  <a:ext cx="446148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群組 55"/>
          <p:cNvGrpSpPr/>
          <p:nvPr/>
        </p:nvGrpSpPr>
        <p:grpSpPr>
          <a:xfrm>
            <a:off x="3079236" y="3445796"/>
            <a:ext cx="1928586" cy="430888"/>
            <a:chOff x="543135" y="2974083"/>
            <a:chExt cx="1928586" cy="430888"/>
          </a:xfrm>
        </p:grpSpPr>
        <p:sp>
          <p:nvSpPr>
            <p:cNvPr id="57" name="矩形 56"/>
            <p:cNvSpPr/>
            <p:nvPr/>
          </p:nvSpPr>
          <p:spPr>
            <a:xfrm>
              <a:off x="543135" y="2974083"/>
              <a:ext cx="1928586" cy="4308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1335720" y="2974084"/>
                  <a:ext cx="45166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5720" y="2974084"/>
                  <a:ext cx="451662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9" name="直線單箭頭接點 58"/>
          <p:cNvCxnSpPr/>
          <p:nvPr/>
        </p:nvCxnSpPr>
        <p:spPr>
          <a:xfrm flipV="1">
            <a:off x="4030793" y="2812868"/>
            <a:ext cx="0" cy="578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628650" y="4001042"/>
                <a:ext cx="16459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is data x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01042"/>
                <a:ext cx="1645900" cy="430887"/>
              </a:xfrm>
              <a:prstGeom prst="rect">
                <a:avLst/>
              </a:prstGeom>
              <a:blipFill rotWithShape="0">
                <a:blip r:embed="rId8"/>
                <a:stretch>
                  <a:fillRect t="-23944" r="-12222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/>
          <p:cNvCxnSpPr>
            <a:stCxn id="47" idx="3"/>
          </p:cNvCxnSpPr>
          <p:nvPr/>
        </p:nvCxnSpPr>
        <p:spPr>
          <a:xfrm>
            <a:off x="2059723" y="2550810"/>
            <a:ext cx="1019513" cy="1124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5158016" y="2856524"/>
            <a:ext cx="113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Stop!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6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RBM - Generalization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1257748" y="5349369"/>
            <a:ext cx="6340796" cy="989886"/>
            <a:chOff x="2850097" y="619031"/>
            <a:chExt cx="6340796" cy="989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2850097" y="627494"/>
                  <a:ext cx="2378151" cy="9442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097" y="627494"/>
                  <a:ext cx="2378151" cy="9442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7283127" y="627494"/>
                  <a:ext cx="1907766" cy="981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127" y="627494"/>
                  <a:ext cx="1907766" cy="98142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5297444" y="619031"/>
                  <a:ext cx="1916487" cy="9898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7444" y="619031"/>
                  <a:ext cx="1916487" cy="98988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矩形 7"/>
          <p:cNvSpPr/>
          <p:nvPr/>
        </p:nvSpPr>
        <p:spPr>
          <a:xfrm>
            <a:off x="5621582" y="5232536"/>
            <a:ext cx="1976962" cy="110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/>
          <p:cNvGrpSpPr/>
          <p:nvPr/>
        </p:nvGrpSpPr>
        <p:grpSpPr>
          <a:xfrm>
            <a:off x="628650" y="1690689"/>
            <a:ext cx="3705670" cy="2928170"/>
            <a:chOff x="1006021" y="3276300"/>
            <a:chExt cx="3705670" cy="2928170"/>
          </a:xfrm>
        </p:grpSpPr>
        <p:sp>
          <p:nvSpPr>
            <p:cNvPr id="9" name="橢圓 8"/>
            <p:cNvSpPr/>
            <p:nvPr/>
          </p:nvSpPr>
          <p:spPr>
            <a:xfrm>
              <a:off x="1006021" y="516725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539542" y="516725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1682691" y="3673595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3306847" y="3673595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4073063" y="516725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/>
            <p:cNvCxnSpPr>
              <a:stCxn id="11" idx="4"/>
              <a:endCxn id="13" idx="0"/>
            </p:cNvCxnSpPr>
            <p:nvPr/>
          </p:nvCxnSpPr>
          <p:spPr>
            <a:xfrm>
              <a:off x="2002005" y="4312223"/>
              <a:ext cx="2390372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11" idx="4"/>
              <a:endCxn id="10" idx="0"/>
            </p:cNvCxnSpPr>
            <p:nvPr/>
          </p:nvCxnSpPr>
          <p:spPr>
            <a:xfrm>
              <a:off x="2002005" y="4312223"/>
              <a:ext cx="856851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11" idx="4"/>
              <a:endCxn id="9" idx="0"/>
            </p:cNvCxnSpPr>
            <p:nvPr/>
          </p:nvCxnSpPr>
          <p:spPr>
            <a:xfrm flipH="1">
              <a:off x="1325335" y="4312223"/>
              <a:ext cx="676670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2" idx="4"/>
              <a:endCxn id="13" idx="0"/>
            </p:cNvCxnSpPr>
            <p:nvPr/>
          </p:nvCxnSpPr>
          <p:spPr>
            <a:xfrm>
              <a:off x="3626161" y="4312223"/>
              <a:ext cx="766216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2" idx="4"/>
            </p:cNvCxnSpPr>
            <p:nvPr/>
          </p:nvCxnSpPr>
          <p:spPr>
            <a:xfrm flipH="1">
              <a:off x="2864084" y="4312223"/>
              <a:ext cx="762077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12" idx="4"/>
              <a:endCxn id="9" idx="0"/>
            </p:cNvCxnSpPr>
            <p:nvPr/>
          </p:nvCxnSpPr>
          <p:spPr>
            <a:xfrm flipH="1">
              <a:off x="1325335" y="4312223"/>
              <a:ext cx="2300826" cy="8550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1324370" y="580588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2858856" y="580588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4392377" y="580588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2021874" y="3277766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3640072" y="3302890"/>
              <a:ext cx="0" cy="398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1917360" y="3285461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550072" y="327630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234370" y="60244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767891" y="6002314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302376" y="6024470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919269" y="4667944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92715" y="4819891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005410" y="4798772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505406" y="4819891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831291" y="4843582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535170" y="4665555"/>
              <a:ext cx="180000" cy="18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170262" y="5265642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62" y="5265642"/>
                  <a:ext cx="36490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8333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2727158" y="5274262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158" y="5274262"/>
                  <a:ext cx="37202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36" r="-81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253464" y="527287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464" y="5272878"/>
                  <a:ext cx="372025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475" r="-8197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1909392" y="3822196"/>
                  <a:ext cx="3759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392" y="3822196"/>
                  <a:ext cx="37593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9355" r="-6452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3491188" y="3807417"/>
                  <a:ext cx="3830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188" y="3807417"/>
                  <a:ext cx="383054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048" r="-6349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5186301" y="1610197"/>
                <a:ext cx="2831224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01" y="1610197"/>
                <a:ext cx="2831224" cy="82381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4572000" y="2923296"/>
            <a:ext cx="329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If x are real numbers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5515825" y="3706159"/>
                <a:ext cx="2814425" cy="498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25" y="3706159"/>
                <a:ext cx="2814425" cy="49847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接點 45"/>
          <p:cNvCxnSpPr/>
          <p:nvPr/>
        </p:nvCxnSpPr>
        <p:spPr>
          <a:xfrm flipH="1" flipV="1">
            <a:off x="5186301" y="1780689"/>
            <a:ext cx="3062349" cy="6533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/>
      <p:bldP spid="43" grpId="0"/>
      <p:bldP spid="4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65" y="4136213"/>
            <a:ext cx="2019300" cy="2019300"/>
          </a:xfrm>
          <a:prstGeom prst="rect">
            <a:avLst/>
          </a:prstGeom>
          <a:ln w="57150"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RBM - Handwritten Digits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015704" y="3883736"/>
            <a:ext cx="638628" cy="638628"/>
            <a:chOff x="491671" y="5421102"/>
            <a:chExt cx="638628" cy="638628"/>
          </a:xfrm>
        </p:grpSpPr>
        <p:sp>
          <p:nvSpPr>
            <p:cNvPr id="5" name="橢圓 4"/>
            <p:cNvSpPr/>
            <p:nvPr/>
          </p:nvSpPr>
          <p:spPr>
            <a:xfrm>
              <a:off x="491671" y="5421102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655912" y="551948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12" y="5519486"/>
                  <a:ext cx="36490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000" r="-8333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群組 6"/>
          <p:cNvGrpSpPr/>
          <p:nvPr/>
        </p:nvGrpSpPr>
        <p:grpSpPr>
          <a:xfrm>
            <a:off x="2001826" y="3888499"/>
            <a:ext cx="638628" cy="638628"/>
            <a:chOff x="1626740" y="5421102"/>
            <a:chExt cx="638628" cy="638628"/>
          </a:xfrm>
        </p:grpSpPr>
        <p:sp>
          <p:nvSpPr>
            <p:cNvPr id="8" name="橢圓 7"/>
            <p:cNvSpPr/>
            <p:nvPr/>
          </p:nvSpPr>
          <p:spPr>
            <a:xfrm>
              <a:off x="1626740" y="5421102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1814356" y="552810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356" y="5528106"/>
                  <a:ext cx="3720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75" r="-81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群組 9"/>
          <p:cNvGrpSpPr/>
          <p:nvPr/>
        </p:nvGrpSpPr>
        <p:grpSpPr>
          <a:xfrm>
            <a:off x="2965577" y="3914131"/>
            <a:ext cx="638628" cy="638628"/>
            <a:chOff x="2761809" y="5421102"/>
            <a:chExt cx="638628" cy="638628"/>
          </a:xfrm>
        </p:grpSpPr>
        <p:sp>
          <p:nvSpPr>
            <p:cNvPr id="11" name="橢圓 10"/>
            <p:cNvSpPr/>
            <p:nvPr/>
          </p:nvSpPr>
          <p:spPr>
            <a:xfrm>
              <a:off x="2761809" y="5421102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942210" y="5526722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210" y="5526722"/>
                  <a:ext cx="37202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475" r="-8197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群組 12"/>
          <p:cNvGrpSpPr/>
          <p:nvPr/>
        </p:nvGrpSpPr>
        <p:grpSpPr>
          <a:xfrm>
            <a:off x="4925883" y="3883736"/>
            <a:ext cx="657907" cy="638628"/>
            <a:chOff x="4998397" y="5470928"/>
            <a:chExt cx="657907" cy="638628"/>
          </a:xfrm>
        </p:grpSpPr>
        <p:sp>
          <p:nvSpPr>
            <p:cNvPr id="14" name="橢圓 13"/>
            <p:cNvSpPr/>
            <p:nvPr/>
          </p:nvSpPr>
          <p:spPr>
            <a:xfrm>
              <a:off x="4998397" y="5470928"/>
              <a:ext cx="638628" cy="6386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024593" y="5586336"/>
                  <a:ext cx="6317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784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4593" y="5586336"/>
                  <a:ext cx="63171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731" r="-3846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1629837" y="2373608"/>
            <a:ext cx="638628" cy="638628"/>
            <a:chOff x="1456967" y="3982634"/>
            <a:chExt cx="638628" cy="638628"/>
          </a:xfrm>
        </p:grpSpPr>
        <p:sp>
          <p:nvSpPr>
            <p:cNvPr id="17" name="橢圓 16"/>
            <p:cNvSpPr/>
            <p:nvPr/>
          </p:nvSpPr>
          <p:spPr>
            <a:xfrm>
              <a:off x="1456967" y="3982634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621203" y="4131235"/>
                  <a:ext cx="3759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203" y="4131235"/>
                  <a:ext cx="37593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9355" r="-6452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8"/>
          <p:cNvGrpSpPr/>
          <p:nvPr/>
        </p:nvGrpSpPr>
        <p:grpSpPr>
          <a:xfrm>
            <a:off x="2671850" y="2373608"/>
            <a:ext cx="638628" cy="638628"/>
            <a:chOff x="3081123" y="3982634"/>
            <a:chExt cx="638628" cy="638628"/>
          </a:xfrm>
        </p:grpSpPr>
        <p:sp>
          <p:nvSpPr>
            <p:cNvPr id="20" name="橢圓 19"/>
            <p:cNvSpPr/>
            <p:nvPr/>
          </p:nvSpPr>
          <p:spPr>
            <a:xfrm>
              <a:off x="3081123" y="3982634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265464" y="4116456"/>
                  <a:ext cx="3830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464" y="4116456"/>
                  <a:ext cx="383054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9048" r="-6349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/>
          <p:cNvGrpSpPr/>
          <p:nvPr/>
        </p:nvGrpSpPr>
        <p:grpSpPr>
          <a:xfrm>
            <a:off x="4280681" y="2372782"/>
            <a:ext cx="638628" cy="638628"/>
            <a:chOff x="4705279" y="3982634"/>
            <a:chExt cx="638628" cy="638628"/>
          </a:xfrm>
        </p:grpSpPr>
        <p:sp>
          <p:nvSpPr>
            <p:cNvPr id="23" name="橢圓 22"/>
            <p:cNvSpPr/>
            <p:nvPr/>
          </p:nvSpPr>
          <p:spPr>
            <a:xfrm>
              <a:off x="4705279" y="3982634"/>
              <a:ext cx="638628" cy="63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831010" y="4116456"/>
                  <a:ext cx="5057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10" y="4116456"/>
                  <a:ext cx="50577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458" r="-4819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字方塊 25"/>
          <p:cNvSpPr txBox="1"/>
          <p:nvPr/>
        </p:nvSpPr>
        <p:spPr>
          <a:xfrm>
            <a:off x="5744898" y="3787551"/>
            <a:ext cx="2770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Pixels in handwriting image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22014" y="3905176"/>
            <a:ext cx="92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333838" y="2368321"/>
            <a:ext cx="92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……</a:t>
            </a:r>
            <a:endParaRPr lang="zh-TW" altLang="en-US" sz="2800" b="1" dirty="0"/>
          </a:p>
        </p:txBody>
      </p:sp>
      <p:cxnSp>
        <p:nvCxnSpPr>
          <p:cNvPr id="29" name="直線接點 28"/>
          <p:cNvCxnSpPr>
            <a:stCxn id="17" idx="4"/>
          </p:cNvCxnSpPr>
          <p:nvPr/>
        </p:nvCxnSpPr>
        <p:spPr>
          <a:xfrm flipH="1">
            <a:off x="1325156" y="3012236"/>
            <a:ext cx="623995" cy="8794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20" idx="4"/>
            <a:endCxn id="5" idx="0"/>
          </p:cNvCxnSpPr>
          <p:nvPr/>
        </p:nvCxnSpPr>
        <p:spPr>
          <a:xfrm flipH="1">
            <a:off x="1335018" y="3012236"/>
            <a:ext cx="1656146" cy="871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3" idx="4"/>
            <a:endCxn id="5" idx="0"/>
          </p:cNvCxnSpPr>
          <p:nvPr/>
        </p:nvCxnSpPr>
        <p:spPr>
          <a:xfrm flipH="1">
            <a:off x="1335018" y="3011410"/>
            <a:ext cx="3264977" cy="8723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3" idx="4"/>
            <a:endCxn id="8" idx="0"/>
          </p:cNvCxnSpPr>
          <p:nvPr/>
        </p:nvCxnSpPr>
        <p:spPr>
          <a:xfrm flipH="1">
            <a:off x="2321140" y="3011410"/>
            <a:ext cx="2278855" cy="8770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3" idx="4"/>
            <a:endCxn id="11" idx="0"/>
          </p:cNvCxnSpPr>
          <p:nvPr/>
        </p:nvCxnSpPr>
        <p:spPr>
          <a:xfrm flipH="1">
            <a:off x="3284891" y="3011410"/>
            <a:ext cx="1315104" cy="902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stCxn id="23" idx="4"/>
            <a:endCxn id="14" idx="0"/>
          </p:cNvCxnSpPr>
          <p:nvPr/>
        </p:nvCxnSpPr>
        <p:spPr>
          <a:xfrm>
            <a:off x="4599995" y="3011410"/>
            <a:ext cx="645202" cy="8723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endCxn id="14" idx="0"/>
          </p:cNvCxnSpPr>
          <p:nvPr/>
        </p:nvCxnSpPr>
        <p:spPr>
          <a:xfrm>
            <a:off x="2998990" y="3011410"/>
            <a:ext cx="2246207" cy="8723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20" idx="4"/>
            <a:endCxn id="11" idx="0"/>
          </p:cNvCxnSpPr>
          <p:nvPr/>
        </p:nvCxnSpPr>
        <p:spPr>
          <a:xfrm>
            <a:off x="2991164" y="3012236"/>
            <a:ext cx="293727" cy="901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20" idx="4"/>
            <a:endCxn id="8" idx="0"/>
          </p:cNvCxnSpPr>
          <p:nvPr/>
        </p:nvCxnSpPr>
        <p:spPr>
          <a:xfrm flipH="1">
            <a:off x="2321140" y="3012236"/>
            <a:ext cx="670024" cy="8762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stCxn id="17" idx="4"/>
            <a:endCxn id="8" idx="0"/>
          </p:cNvCxnSpPr>
          <p:nvPr/>
        </p:nvCxnSpPr>
        <p:spPr>
          <a:xfrm>
            <a:off x="1949151" y="3012236"/>
            <a:ext cx="371989" cy="8762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7" idx="4"/>
            <a:endCxn id="11" idx="0"/>
          </p:cNvCxnSpPr>
          <p:nvPr/>
        </p:nvCxnSpPr>
        <p:spPr>
          <a:xfrm>
            <a:off x="1949151" y="3012236"/>
            <a:ext cx="1335740" cy="901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>
            <a:stCxn id="17" idx="4"/>
            <a:endCxn id="14" idx="0"/>
          </p:cNvCxnSpPr>
          <p:nvPr/>
        </p:nvCxnSpPr>
        <p:spPr>
          <a:xfrm>
            <a:off x="1949151" y="3012236"/>
            <a:ext cx="3296046" cy="871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9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RBM – Handwritten Digits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31" y="1718981"/>
            <a:ext cx="7140819" cy="38492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627182"/>
            <a:ext cx="8515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Source of image: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Larochelle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H.,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Y.,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Louradour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J., &amp;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Lamblin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P. (2009). Exploring strategies for training deep neural networks.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The Journal of Machine Learning Research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10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1-40.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38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</a:t>
            </a:r>
            <a:r>
              <a:rPr lang="en-US" altLang="zh-TW" dirty="0"/>
              <a:t>Boltzmann </a:t>
            </a:r>
            <a:r>
              <a:rPr lang="en-US" altLang="zh-TW" dirty="0" smtClean="0"/>
              <a:t>Machines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285249" y="5061157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818770" y="5061157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961919" y="3567494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586075" y="3567494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352291" y="5061157"/>
            <a:ext cx="638628" cy="63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stCxn id="6" idx="4"/>
            <a:endCxn id="8" idx="0"/>
          </p:cNvCxnSpPr>
          <p:nvPr/>
        </p:nvCxnSpPr>
        <p:spPr>
          <a:xfrm>
            <a:off x="2281233" y="4206122"/>
            <a:ext cx="2390372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4"/>
            <a:endCxn id="5" idx="0"/>
          </p:cNvCxnSpPr>
          <p:nvPr/>
        </p:nvCxnSpPr>
        <p:spPr>
          <a:xfrm>
            <a:off x="2281233" y="4206122"/>
            <a:ext cx="856851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6" idx="4"/>
            <a:endCxn id="4" idx="0"/>
          </p:cNvCxnSpPr>
          <p:nvPr/>
        </p:nvCxnSpPr>
        <p:spPr>
          <a:xfrm flipH="1">
            <a:off x="1604563" y="4206122"/>
            <a:ext cx="676670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19" idx="4"/>
            <a:endCxn id="7" idx="0"/>
          </p:cNvCxnSpPr>
          <p:nvPr/>
        </p:nvCxnSpPr>
        <p:spPr>
          <a:xfrm>
            <a:off x="2277377" y="2596911"/>
            <a:ext cx="1628012" cy="9705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4"/>
          </p:cNvCxnSpPr>
          <p:nvPr/>
        </p:nvCxnSpPr>
        <p:spPr>
          <a:xfrm flipH="1">
            <a:off x="3143312" y="4206122"/>
            <a:ext cx="762077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7" idx="4"/>
            <a:endCxn id="4" idx="0"/>
          </p:cNvCxnSpPr>
          <p:nvPr/>
        </p:nvCxnSpPr>
        <p:spPr>
          <a:xfrm flipH="1">
            <a:off x="1604563" y="4206122"/>
            <a:ext cx="230082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1958063" y="195828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586075" y="1958283"/>
            <a:ext cx="638628" cy="63862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/>
          <p:cNvCxnSpPr>
            <a:stCxn id="6" idx="0"/>
            <a:endCxn id="20" idx="4"/>
          </p:cNvCxnSpPr>
          <p:nvPr/>
        </p:nvCxnSpPr>
        <p:spPr>
          <a:xfrm flipV="1">
            <a:off x="2281233" y="2596911"/>
            <a:ext cx="1624156" cy="9705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7" idx="0"/>
            <a:endCxn id="20" idx="4"/>
          </p:cNvCxnSpPr>
          <p:nvPr/>
        </p:nvCxnSpPr>
        <p:spPr>
          <a:xfrm flipV="1">
            <a:off x="3905389" y="2596911"/>
            <a:ext cx="0" cy="9705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2295100" y="2596911"/>
            <a:ext cx="0" cy="9705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7" idx="4"/>
            <a:endCxn id="8" idx="0"/>
          </p:cNvCxnSpPr>
          <p:nvPr/>
        </p:nvCxnSpPr>
        <p:spPr>
          <a:xfrm>
            <a:off x="3905389" y="4206122"/>
            <a:ext cx="766216" cy="855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2" t="14999" r="11249" b="19284"/>
          <a:stretch>
            <a:fillRect/>
          </a:stretch>
        </p:blipFill>
        <p:spPr bwMode="auto">
          <a:xfrm>
            <a:off x="5209142" y="4855008"/>
            <a:ext cx="22066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4" name="文字方塊 33"/>
          <p:cNvSpPr txBox="1"/>
          <p:nvPr/>
        </p:nvSpPr>
        <p:spPr>
          <a:xfrm>
            <a:off x="2021857" y="6141422"/>
            <a:ext cx="226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Pixels</a:t>
            </a:r>
            <a:endParaRPr lang="zh-TW" altLang="en-US" sz="2400" dirty="0"/>
          </a:p>
        </p:txBody>
      </p:sp>
      <p:sp>
        <p:nvSpPr>
          <p:cNvPr id="35" name="左大括弧 34"/>
          <p:cNvSpPr/>
          <p:nvPr/>
        </p:nvSpPr>
        <p:spPr>
          <a:xfrm rot="5400000" flipH="1">
            <a:off x="2841835" y="3836096"/>
            <a:ext cx="621057" cy="3888131"/>
          </a:xfrm>
          <a:prstGeom prst="leftBrace">
            <a:avLst>
              <a:gd name="adj1" fmla="val 35042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09" y="3345412"/>
            <a:ext cx="587601" cy="599593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29" y="3345412"/>
            <a:ext cx="651048" cy="62551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09" y="1790585"/>
            <a:ext cx="594535" cy="5707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329" y="1778614"/>
            <a:ext cx="608383" cy="59621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324255" y="1913680"/>
            <a:ext cx="31718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Ref: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Salakhutdinov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Ruslan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and Geoffrey E. Hinton. "Deep 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Boltzmann machines.“ </a:t>
            </a:r>
            <a:r>
              <a:rPr lang="en-US" altLang="zh-TW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International 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Conference on Artificial Intelligence and Statistics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2009.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531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99032" y="4007336"/>
            <a:ext cx="7777345" cy="17970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187142" y="1956631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057196" y="1956631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92" y="2082321"/>
            <a:ext cx="884072" cy="1150918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15" y="2121903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096748" y="2407077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Labelled data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-199557" y="4545472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Labeled data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348142" y="315396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cat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877099" y="31536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dog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394380" y="5903569"/>
            <a:ext cx="53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Not related to the task considered</a:t>
            </a:r>
            <a:endParaRPr lang="zh-TW" altLang="en-US" sz="2400" dirty="0"/>
          </a:p>
        </p:txBody>
      </p:sp>
      <p:pic>
        <p:nvPicPr>
          <p:cNvPr id="3074" name="Picture 2" descr="https://encrypted-tbn2.gstatic.com/images?q=tbn:ANd9GcTfC1tqd6aNkHhMvU1fkPKaDhVTryXmUYrbeLJGAvfiykoX3H3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26" y="4197003"/>
            <a:ext cx="1721670" cy="11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46" y="4180249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023" y="4190178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.comicvine.com/uploads/original/13/137359/2660239-taming_the_tiger_withi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679" y="4197003"/>
            <a:ext cx="1769641" cy="117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1443867" y="5289555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elephant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606881" y="527993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tiger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284744" y="5279931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elephant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623002" y="534269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tiger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545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7" grpId="0"/>
      <p:bldP spid="23" grpId="0"/>
      <p:bldP spid="24" grpId="0"/>
      <p:bldP spid="25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4794252" y="2593468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RBM - </a:t>
            </a:r>
            <a:r>
              <a:rPr lang="en-US" altLang="zh-TW" dirty="0"/>
              <a:t>Pre-training </a:t>
            </a:r>
            <a:r>
              <a:rPr lang="en-US" altLang="zh-TW" dirty="0" smtClean="0"/>
              <a:t>DNN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234927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071157" y="6250044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30483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39990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388608" y="2627215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69927" y="6131865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81045" y="251463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11" name="向右箭號 10"/>
          <p:cNvSpPr/>
          <p:nvPr/>
        </p:nvSpPr>
        <p:spPr>
          <a:xfrm rot="16200000">
            <a:off x="2689178" y="5630293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16200000">
            <a:off x="2689178" y="47338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16200000">
            <a:off x="2689178" y="3753202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6200000">
            <a:off x="2689177" y="28735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206241" y="349050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5040672" y="6218315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4791963" y="5521827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上-下雙向箭號 19"/>
          <p:cNvSpPr/>
          <p:nvPr/>
        </p:nvSpPr>
        <p:spPr>
          <a:xfrm>
            <a:off x="5747513" y="5803856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920239" y="5773990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RBM1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686985" y="5429206"/>
            <a:ext cx="3136051" cy="11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616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/>
          <p:cNvSpPr txBox="1"/>
          <p:nvPr/>
        </p:nvSpPr>
        <p:spPr>
          <a:xfrm>
            <a:off x="6899213" y="3929861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RBM2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4686985" y="3550332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808896" y="4378774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4808896" y="3693557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9" name="上-下雙向箭號 38"/>
          <p:cNvSpPr/>
          <p:nvPr/>
        </p:nvSpPr>
        <p:spPr>
          <a:xfrm>
            <a:off x="5741940" y="3961195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487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6899214" y="2135646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RBM3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4686986" y="1756117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上-下雙向箭號 45"/>
          <p:cNvSpPr/>
          <p:nvPr/>
        </p:nvSpPr>
        <p:spPr>
          <a:xfrm>
            <a:off x="5741941" y="2166980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548779" y="1415531"/>
            <a:ext cx="29047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Greedy Layer-wise Pre-training</a:t>
            </a:r>
            <a:endParaRPr lang="zh-TW" altLang="en-US" sz="2800" b="1" i="1" u="sng" dirty="0"/>
          </a:p>
        </p:txBody>
      </p:sp>
      <p:sp>
        <p:nvSpPr>
          <p:cNvPr id="49" name="矩形 48"/>
          <p:cNvSpPr/>
          <p:nvPr/>
        </p:nvSpPr>
        <p:spPr>
          <a:xfrm>
            <a:off x="5134878" y="1912290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038909" y="5798368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030313" y="3961195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6015696" y="2153104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t="-1667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048" t="-1667" r="-793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8750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62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 animBg="1"/>
      <p:bldP spid="17" grpId="0" animBg="1"/>
      <p:bldP spid="19" grpId="0"/>
      <p:bldP spid="20" grpId="0" animBg="1"/>
      <p:bldP spid="22" grpId="0"/>
      <p:bldP spid="23" grpId="0" animBg="1"/>
      <p:bldP spid="24" grpId="0"/>
      <p:bldP spid="35" grpId="0"/>
      <p:bldP spid="36" grpId="0" animBg="1"/>
      <p:bldP spid="37" grpId="0" animBg="1"/>
      <p:bldP spid="38" grpId="0" animBg="1"/>
      <p:bldP spid="39" grpId="0" animBg="1"/>
      <p:bldP spid="40" grpId="0"/>
      <p:bldP spid="42" grpId="0"/>
      <p:bldP spid="43" grpId="0" animBg="1"/>
      <p:bldP spid="46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RBM - </a:t>
            </a:r>
            <a:r>
              <a:rPr lang="en-US" altLang="zh-TW" dirty="0"/>
              <a:t>Pre-training </a:t>
            </a:r>
            <a:r>
              <a:rPr lang="en-US" altLang="zh-TW" dirty="0" smtClean="0"/>
              <a:t>DNN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48779" y="1415531"/>
            <a:ext cx="29047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Greedy Layer-wise Pre-training</a:t>
            </a:r>
            <a:endParaRPr lang="zh-TW" altLang="en-US" sz="2800" b="1" i="1" u="sng" dirty="0"/>
          </a:p>
        </p:txBody>
      </p:sp>
      <p:sp>
        <p:nvSpPr>
          <p:cNvPr id="72" name="矩形 71"/>
          <p:cNvSpPr/>
          <p:nvPr/>
        </p:nvSpPr>
        <p:spPr>
          <a:xfrm>
            <a:off x="2071157" y="6250044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73" name="矩形 72"/>
          <p:cNvSpPr/>
          <p:nvPr/>
        </p:nvSpPr>
        <p:spPr>
          <a:xfrm>
            <a:off x="1856314" y="5330483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4" name="矩形 73"/>
          <p:cNvSpPr/>
          <p:nvPr/>
        </p:nvSpPr>
        <p:spPr>
          <a:xfrm>
            <a:off x="1856314" y="439990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5" name="矩形 74"/>
          <p:cNvSpPr/>
          <p:nvPr/>
        </p:nvSpPr>
        <p:spPr>
          <a:xfrm>
            <a:off x="2388608" y="2627215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1069927" y="6131865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181045" y="251463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78" name="向右箭號 77"/>
          <p:cNvSpPr/>
          <p:nvPr/>
        </p:nvSpPr>
        <p:spPr>
          <a:xfrm rot="16200000">
            <a:off x="2689178" y="5630293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 rot="16200000">
            <a:off x="2689178" y="47338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向右箭號 79"/>
          <p:cNvSpPr/>
          <p:nvPr/>
        </p:nvSpPr>
        <p:spPr>
          <a:xfrm rot="16200000">
            <a:off x="2689178" y="3753202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向右箭號 80"/>
          <p:cNvSpPr/>
          <p:nvPr/>
        </p:nvSpPr>
        <p:spPr>
          <a:xfrm rot="16200000">
            <a:off x="2689177" y="28735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2206241" y="349050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3160786" y="5745797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160786" y="4795332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3176379" y="3885937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3183917" y="2978713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311937" y="2939797"/>
            <a:ext cx="122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random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285246" y="4315571"/>
            <a:ext cx="155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Initialize by</a:t>
            </a:r>
          </a:p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RBM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左大括弧 17"/>
          <p:cNvSpPr/>
          <p:nvPr/>
        </p:nvSpPr>
        <p:spPr>
          <a:xfrm>
            <a:off x="1600371" y="3760506"/>
            <a:ext cx="340883" cy="2457809"/>
          </a:xfrm>
          <a:prstGeom prst="leftBrace">
            <a:avLst>
              <a:gd name="adj1" fmla="val 5583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4252" y="2593468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5040672" y="6218315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90" name="矩形 89"/>
          <p:cNvSpPr/>
          <p:nvPr/>
        </p:nvSpPr>
        <p:spPr>
          <a:xfrm>
            <a:off x="4791963" y="5521827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上-下雙向箭號 91"/>
          <p:cNvSpPr/>
          <p:nvPr/>
        </p:nvSpPr>
        <p:spPr>
          <a:xfrm>
            <a:off x="5747513" y="5803856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/>
          <p:cNvSpPr txBox="1"/>
          <p:nvPr/>
        </p:nvSpPr>
        <p:spPr>
          <a:xfrm>
            <a:off x="6920239" y="5773990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RBM1</a:t>
            </a:r>
            <a:endParaRPr lang="zh-TW" altLang="en-US" sz="2400" dirty="0"/>
          </a:p>
        </p:txBody>
      </p:sp>
      <p:sp>
        <p:nvSpPr>
          <p:cNvPr id="94" name="矩形 93"/>
          <p:cNvSpPr/>
          <p:nvPr/>
        </p:nvSpPr>
        <p:spPr>
          <a:xfrm>
            <a:off x="4686985" y="5429206"/>
            <a:ext cx="3136051" cy="11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616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6899213" y="3929861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RBM2</a:t>
            </a:r>
            <a:endParaRPr lang="zh-TW" altLang="en-US" sz="2400" dirty="0"/>
          </a:p>
        </p:txBody>
      </p:sp>
      <p:sp>
        <p:nvSpPr>
          <p:cNvPr id="98" name="矩形 97"/>
          <p:cNvSpPr/>
          <p:nvPr/>
        </p:nvSpPr>
        <p:spPr>
          <a:xfrm>
            <a:off x="4686985" y="3550332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4808896" y="4378774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0" name="矩形 99"/>
          <p:cNvSpPr/>
          <p:nvPr/>
        </p:nvSpPr>
        <p:spPr>
          <a:xfrm>
            <a:off x="4808896" y="3693557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1" name="上-下雙向箭號 100"/>
          <p:cNvSpPr/>
          <p:nvPr/>
        </p:nvSpPr>
        <p:spPr>
          <a:xfrm>
            <a:off x="5741940" y="3961195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487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文字方塊 102"/>
          <p:cNvSpPr txBox="1"/>
          <p:nvPr/>
        </p:nvSpPr>
        <p:spPr>
          <a:xfrm>
            <a:off x="6899214" y="2135646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RBM3</a:t>
            </a:r>
            <a:endParaRPr lang="zh-TW" altLang="en-US" sz="2400" dirty="0"/>
          </a:p>
        </p:txBody>
      </p:sp>
      <p:sp>
        <p:nvSpPr>
          <p:cNvPr id="104" name="矩形 103"/>
          <p:cNvSpPr/>
          <p:nvPr/>
        </p:nvSpPr>
        <p:spPr>
          <a:xfrm>
            <a:off x="4686986" y="1756117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上-下雙向箭號 104"/>
          <p:cNvSpPr/>
          <p:nvPr/>
        </p:nvSpPr>
        <p:spPr>
          <a:xfrm>
            <a:off x="5741941" y="2166980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5134878" y="1912290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6038909" y="5798368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6030313" y="3961195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09" name="文字方塊 108"/>
          <p:cNvSpPr txBox="1"/>
          <p:nvPr/>
        </p:nvSpPr>
        <p:spPr>
          <a:xfrm>
            <a:off x="6015696" y="2153104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t="-1667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048" t="-1667" r="-793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8750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41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3" grpId="0"/>
      <p:bldP spid="87" grpId="0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RBM - </a:t>
            </a:r>
            <a:r>
              <a:rPr lang="en-US" altLang="zh-TW" dirty="0"/>
              <a:t>Pre-training </a:t>
            </a:r>
            <a:r>
              <a:rPr lang="en-US" altLang="zh-TW" dirty="0" smtClean="0"/>
              <a:t>DNN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2071157" y="6250044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73" name="矩形 72"/>
          <p:cNvSpPr/>
          <p:nvPr/>
        </p:nvSpPr>
        <p:spPr>
          <a:xfrm>
            <a:off x="1856314" y="5330483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4" name="矩形 73"/>
          <p:cNvSpPr/>
          <p:nvPr/>
        </p:nvSpPr>
        <p:spPr>
          <a:xfrm>
            <a:off x="1856314" y="439990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5" name="矩形 74"/>
          <p:cNvSpPr/>
          <p:nvPr/>
        </p:nvSpPr>
        <p:spPr>
          <a:xfrm>
            <a:off x="2388608" y="2627215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1069927" y="6131865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181045" y="251463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78" name="向右箭號 77"/>
          <p:cNvSpPr/>
          <p:nvPr/>
        </p:nvSpPr>
        <p:spPr>
          <a:xfrm rot="16200000">
            <a:off x="2689178" y="5630293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 rot="16200000">
            <a:off x="2689178" y="47338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向右箭號 79"/>
          <p:cNvSpPr/>
          <p:nvPr/>
        </p:nvSpPr>
        <p:spPr>
          <a:xfrm rot="16200000">
            <a:off x="2689178" y="3753202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向右箭號 80"/>
          <p:cNvSpPr/>
          <p:nvPr/>
        </p:nvSpPr>
        <p:spPr>
          <a:xfrm rot="16200000">
            <a:off x="2689177" y="287351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2206241" y="349050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3160786" y="5745797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160786" y="4795332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3176379" y="3885937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3183917" y="2978713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08061" y="1428318"/>
            <a:ext cx="356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Then do back propagation</a:t>
            </a:r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48473" y="1849131"/>
            <a:ext cx="2850285" cy="523220"/>
            <a:chOff x="1048473" y="1849131"/>
            <a:chExt cx="2850285" cy="523220"/>
          </a:xfrm>
        </p:grpSpPr>
        <p:sp>
          <p:nvSpPr>
            <p:cNvPr id="46" name="文字方塊 45"/>
            <p:cNvSpPr txBox="1"/>
            <p:nvPr/>
          </p:nvSpPr>
          <p:spPr>
            <a:xfrm>
              <a:off x="1541102" y="1849131"/>
              <a:ext cx="2357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i="1" u="sng" dirty="0" smtClean="0"/>
                <a:t>Fine tuning</a:t>
              </a:r>
              <a:endParaRPr lang="zh-TW" altLang="en-US" sz="2800" b="1" i="1" u="sng" dirty="0"/>
            </a:p>
          </p:txBody>
        </p:sp>
        <p:sp>
          <p:nvSpPr>
            <p:cNvPr id="5" name="向右箭號 4"/>
            <p:cNvSpPr/>
            <p:nvPr/>
          </p:nvSpPr>
          <p:spPr>
            <a:xfrm>
              <a:off x="1048473" y="1954724"/>
              <a:ext cx="660923" cy="312033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" name="直線單箭頭接點 6"/>
          <p:cNvCxnSpPr/>
          <p:nvPr/>
        </p:nvCxnSpPr>
        <p:spPr>
          <a:xfrm>
            <a:off x="2418588" y="3003054"/>
            <a:ext cx="0" cy="369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2393780" y="3912235"/>
            <a:ext cx="0" cy="369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2418588" y="4887665"/>
            <a:ext cx="0" cy="369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2418588" y="5759825"/>
            <a:ext cx="0" cy="369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4794252" y="2593468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91" name="矩形 90"/>
          <p:cNvSpPr/>
          <p:nvPr/>
        </p:nvSpPr>
        <p:spPr>
          <a:xfrm>
            <a:off x="5040672" y="6218315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92" name="矩形 91"/>
          <p:cNvSpPr/>
          <p:nvPr/>
        </p:nvSpPr>
        <p:spPr>
          <a:xfrm>
            <a:off x="4791963" y="5521827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63" y="6161622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上-下雙向箭號 93"/>
          <p:cNvSpPr/>
          <p:nvPr/>
        </p:nvSpPr>
        <p:spPr>
          <a:xfrm>
            <a:off x="5747513" y="5803856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文字方塊 94"/>
          <p:cNvSpPr txBox="1"/>
          <p:nvPr/>
        </p:nvSpPr>
        <p:spPr>
          <a:xfrm>
            <a:off x="6920239" y="5773990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RBM1</a:t>
            </a:r>
            <a:endParaRPr lang="zh-TW" altLang="en-US" sz="2400" dirty="0"/>
          </a:p>
        </p:txBody>
      </p:sp>
      <p:sp>
        <p:nvSpPr>
          <p:cNvPr id="96" name="矩形 95"/>
          <p:cNvSpPr/>
          <p:nvPr/>
        </p:nvSpPr>
        <p:spPr>
          <a:xfrm>
            <a:off x="4686985" y="5429206"/>
            <a:ext cx="3136051" cy="11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4987079"/>
                <a:ext cx="33671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616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字方塊 98"/>
          <p:cNvSpPr txBox="1"/>
          <p:nvPr/>
        </p:nvSpPr>
        <p:spPr>
          <a:xfrm>
            <a:off x="6899213" y="3929861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RBM2</a:t>
            </a:r>
            <a:endParaRPr lang="zh-TW" altLang="en-US" sz="2400" dirty="0"/>
          </a:p>
        </p:txBody>
      </p:sp>
      <p:sp>
        <p:nvSpPr>
          <p:cNvPr id="100" name="矩形 99"/>
          <p:cNvSpPr/>
          <p:nvPr/>
        </p:nvSpPr>
        <p:spPr>
          <a:xfrm>
            <a:off x="4686985" y="3550332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4808896" y="4378774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2" name="矩形 101"/>
          <p:cNvSpPr/>
          <p:nvPr/>
        </p:nvSpPr>
        <p:spPr>
          <a:xfrm>
            <a:off x="4808896" y="3693557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3" name="上-下雙向箭號 102"/>
          <p:cNvSpPr/>
          <p:nvPr/>
        </p:nvSpPr>
        <p:spPr>
          <a:xfrm>
            <a:off x="5741940" y="3961195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 smtClean="0"/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𝑅𝐵𝑀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90" y="3142950"/>
                <a:ext cx="344478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487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字方塊 104"/>
          <p:cNvSpPr txBox="1"/>
          <p:nvPr/>
        </p:nvSpPr>
        <p:spPr>
          <a:xfrm>
            <a:off x="6899214" y="2135646"/>
            <a:ext cx="96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RBM3</a:t>
            </a:r>
            <a:endParaRPr lang="zh-TW" altLang="en-US" sz="2400" dirty="0"/>
          </a:p>
        </p:txBody>
      </p:sp>
      <p:sp>
        <p:nvSpPr>
          <p:cNvPr id="106" name="矩形 105"/>
          <p:cNvSpPr/>
          <p:nvPr/>
        </p:nvSpPr>
        <p:spPr>
          <a:xfrm>
            <a:off x="4686986" y="1756117"/>
            <a:ext cx="3136051" cy="122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上-下雙向箭號 106"/>
          <p:cNvSpPr/>
          <p:nvPr/>
        </p:nvSpPr>
        <p:spPr>
          <a:xfrm>
            <a:off x="5741941" y="2166980"/>
            <a:ext cx="258259" cy="41445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5134878" y="1912290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109" name="文字方塊 108"/>
          <p:cNvSpPr txBox="1"/>
          <p:nvPr/>
        </p:nvSpPr>
        <p:spPr>
          <a:xfrm>
            <a:off x="6038909" y="5798368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110" name="文字方塊 109"/>
          <p:cNvSpPr txBox="1"/>
          <p:nvPr/>
        </p:nvSpPr>
        <p:spPr>
          <a:xfrm>
            <a:off x="6030313" y="3961195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6015696" y="2153104"/>
            <a:ext cx="6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98" y="5423908"/>
                <a:ext cx="38170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t="-1667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3" y="4357360"/>
                <a:ext cx="38170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355" r="-80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09" y="3594695"/>
                <a:ext cx="38831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9048" t="-1667" r="-793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196" y="2526626"/>
                <a:ext cx="38831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8750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5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 RBM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Independent</a:t>
            </a:r>
            <a:endParaRPr lang="en-US" altLang="zh-TW" sz="2400" dirty="0"/>
          </a:p>
          <a:p>
            <a:pPr lvl="1"/>
            <a:r>
              <a:rPr lang="en-US" altLang="zh-TW" dirty="0" smtClean="0"/>
              <a:t>Neural </a:t>
            </a:r>
            <a:r>
              <a:rPr lang="en-US" altLang="zh-TW" dirty="0"/>
              <a:t>networks [5.2] : Restricted Boltzmann machine </a:t>
            </a:r>
            <a:r>
              <a:rPr lang="en-US" altLang="zh-TW" dirty="0" smtClean="0"/>
              <a:t>– inference</a:t>
            </a:r>
          </a:p>
          <a:p>
            <a:pPr lvl="1"/>
            <a:r>
              <a:rPr lang="en-US" altLang="zh-TW" dirty="0">
                <a:hlinkClick r:id="rId2"/>
              </a:rPr>
              <a:t>https://www.youtube.com/watch?v=lekCh_i32iE&amp;list=PL6Xpj9I5qXYEcOhn7TqghAJ6NAPrNmUBH&amp;index=37</a:t>
            </a:r>
            <a:endParaRPr lang="en-US" altLang="zh-TW" dirty="0"/>
          </a:p>
          <a:p>
            <a:r>
              <a:rPr lang="en-US" altLang="zh-TW" sz="2400" dirty="0" smtClean="0"/>
              <a:t>Intuition for maximizing likelihood</a:t>
            </a:r>
          </a:p>
          <a:p>
            <a:pPr lvl="1"/>
            <a:r>
              <a:rPr lang="en-US" altLang="zh-TW" dirty="0" smtClean="0"/>
              <a:t>Neural </a:t>
            </a:r>
            <a:r>
              <a:rPr lang="en-US" altLang="zh-TW" dirty="0"/>
              <a:t>networks [5.3] : Restricted Boltzmann machine - free </a:t>
            </a:r>
            <a:r>
              <a:rPr lang="en-US" altLang="zh-TW" dirty="0" smtClean="0"/>
              <a:t>energy</a:t>
            </a:r>
          </a:p>
          <a:p>
            <a:pPr lvl="1"/>
            <a:r>
              <a:rPr lang="en-US" altLang="zh-TW" dirty="0">
                <a:hlinkClick r:id="rId3"/>
              </a:rPr>
              <a:t>https://www.youtube.com/watch?v=e0Ts_7Y6hZU&amp;list=PL6Xpj9I5qXYEcOhn7TqghAJ6NAPrNmUBH&amp;index=38</a:t>
            </a:r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29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Belief Network (DBN)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DBN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DNN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1025334" y="2397351"/>
            <a:ext cx="3322393" cy="4123150"/>
            <a:chOff x="569735" y="2397351"/>
            <a:chExt cx="3322393" cy="4123150"/>
          </a:xfrm>
        </p:grpSpPr>
        <p:cxnSp>
          <p:nvCxnSpPr>
            <p:cNvPr id="4" name="直線單箭頭接點 3"/>
            <p:cNvCxnSpPr/>
            <p:nvPr/>
          </p:nvCxnSpPr>
          <p:spPr>
            <a:xfrm rot="16200000">
              <a:off x="3346162" y="2725179"/>
              <a:ext cx="6556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/>
            <p:cNvCxnSpPr/>
            <p:nvPr/>
          </p:nvCxnSpPr>
          <p:spPr>
            <a:xfrm rot="16200000">
              <a:off x="1699176" y="2721856"/>
              <a:ext cx="6490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1834099" y="6071691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441363" y="606138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 rot="16200000">
              <a:off x="1770275" y="4399777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 rot="16200000">
              <a:off x="3317970" y="4411060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 rot="16200000">
              <a:off x="1736601" y="27218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 rot="16200000">
              <a:off x="3309277" y="270293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/>
            <p:cNvGrpSpPr/>
            <p:nvPr/>
          </p:nvGrpSpPr>
          <p:grpSpPr>
            <a:xfrm rot="16200000">
              <a:off x="2311347" y="4705556"/>
              <a:ext cx="1037222" cy="1638300"/>
              <a:chOff x="1013669" y="3459098"/>
              <a:chExt cx="1588876" cy="1638300"/>
            </a:xfrm>
          </p:grpSpPr>
          <p:cxnSp>
            <p:nvCxnSpPr>
              <p:cNvPr id="17" name="直線單箭頭接點 16"/>
              <p:cNvCxnSpPr/>
              <p:nvPr/>
            </p:nvCxnSpPr>
            <p:spPr>
              <a:xfrm flipV="1">
                <a:off x="1013669" y="3507292"/>
                <a:ext cx="1574937" cy="15851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群組 17"/>
              <p:cNvGrpSpPr/>
              <p:nvPr/>
            </p:nvGrpSpPr>
            <p:grpSpPr>
              <a:xfrm>
                <a:off x="1025705" y="3459098"/>
                <a:ext cx="1576840" cy="1638300"/>
                <a:chOff x="1025705" y="3459098"/>
                <a:chExt cx="1576840" cy="1638300"/>
              </a:xfrm>
            </p:grpSpPr>
            <p:cxnSp>
              <p:nvCxnSpPr>
                <p:cNvPr id="19" name="直線單箭頭接點 18"/>
                <p:cNvCxnSpPr/>
                <p:nvPr/>
              </p:nvCxnSpPr>
              <p:spPr>
                <a:xfrm>
                  <a:off x="1048081" y="3459098"/>
                  <a:ext cx="1548874" cy="16089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 flipV="1">
                  <a:off x="1025705" y="5097398"/>
                  <a:ext cx="15768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/>
                <p:nvPr/>
              </p:nvCxnSpPr>
              <p:spPr>
                <a:xfrm flipV="1">
                  <a:off x="1025705" y="3459098"/>
                  <a:ext cx="15768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群組 23"/>
            <p:cNvGrpSpPr/>
            <p:nvPr/>
          </p:nvGrpSpPr>
          <p:grpSpPr>
            <a:xfrm rot="16200000">
              <a:off x="2311347" y="3043031"/>
              <a:ext cx="1037222" cy="1638300"/>
              <a:chOff x="1013669" y="3459098"/>
              <a:chExt cx="1588876" cy="1638300"/>
            </a:xfrm>
          </p:grpSpPr>
          <p:cxnSp>
            <p:nvCxnSpPr>
              <p:cNvPr id="25" name="直線單箭頭接點 24"/>
              <p:cNvCxnSpPr/>
              <p:nvPr/>
            </p:nvCxnSpPr>
            <p:spPr>
              <a:xfrm flipV="1">
                <a:off x="1013669" y="3507292"/>
                <a:ext cx="1574937" cy="15851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群組 25"/>
              <p:cNvGrpSpPr/>
              <p:nvPr/>
            </p:nvGrpSpPr>
            <p:grpSpPr>
              <a:xfrm>
                <a:off x="1025705" y="3459098"/>
                <a:ext cx="1576840" cy="1638300"/>
                <a:chOff x="1025705" y="3459098"/>
                <a:chExt cx="1576840" cy="1638300"/>
              </a:xfrm>
            </p:grpSpPr>
            <p:cxnSp>
              <p:nvCxnSpPr>
                <p:cNvPr id="27" name="直線單箭頭接點 26"/>
                <p:cNvCxnSpPr/>
                <p:nvPr/>
              </p:nvCxnSpPr>
              <p:spPr>
                <a:xfrm>
                  <a:off x="1048081" y="3459098"/>
                  <a:ext cx="1548874" cy="16089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/>
                <p:nvPr/>
              </p:nvCxnSpPr>
              <p:spPr>
                <a:xfrm flipV="1">
                  <a:off x="1025705" y="5097398"/>
                  <a:ext cx="15768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/>
                <p:nvPr/>
              </p:nvCxnSpPr>
              <p:spPr>
                <a:xfrm flipV="1">
                  <a:off x="1025705" y="3459098"/>
                  <a:ext cx="15768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手繪多邊形 29"/>
            <p:cNvSpPr/>
            <p:nvPr/>
          </p:nvSpPr>
          <p:spPr>
            <a:xfrm>
              <a:off x="1814106" y="2831185"/>
              <a:ext cx="419147" cy="365492"/>
            </a:xfrm>
            <a:custGeom>
              <a:avLst/>
              <a:gdLst>
                <a:gd name="connsiteX0" fmla="*/ 0 w 838200"/>
                <a:gd name="connsiteY0" fmla="*/ 619836 h 619836"/>
                <a:gd name="connsiteX1" fmla="*/ 361950 w 838200"/>
                <a:gd name="connsiteY1" fmla="*/ 486486 h 619836"/>
                <a:gd name="connsiteX2" fmla="*/ 457200 w 838200"/>
                <a:gd name="connsiteY2" fmla="*/ 257886 h 619836"/>
                <a:gd name="connsiteX3" fmla="*/ 552450 w 838200"/>
                <a:gd name="connsiteY3" fmla="*/ 29286 h 619836"/>
                <a:gd name="connsiteX4" fmla="*/ 838200 w 838200"/>
                <a:gd name="connsiteY4" fmla="*/ 10236 h 61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619836">
                  <a:moveTo>
                    <a:pt x="0" y="619836"/>
                  </a:moveTo>
                  <a:cubicBezTo>
                    <a:pt x="142875" y="583323"/>
                    <a:pt x="285750" y="546811"/>
                    <a:pt x="361950" y="486486"/>
                  </a:cubicBezTo>
                  <a:cubicBezTo>
                    <a:pt x="438150" y="426161"/>
                    <a:pt x="457200" y="257886"/>
                    <a:pt x="457200" y="257886"/>
                  </a:cubicBezTo>
                  <a:cubicBezTo>
                    <a:pt x="488950" y="181686"/>
                    <a:pt x="488950" y="70561"/>
                    <a:pt x="552450" y="29286"/>
                  </a:cubicBezTo>
                  <a:cubicBezTo>
                    <a:pt x="615950" y="-11989"/>
                    <a:pt x="727075" y="-877"/>
                    <a:pt x="838200" y="102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手繪多邊形 30"/>
            <p:cNvSpPr/>
            <p:nvPr/>
          </p:nvSpPr>
          <p:spPr>
            <a:xfrm>
              <a:off x="3398454" y="2820215"/>
              <a:ext cx="419147" cy="365492"/>
            </a:xfrm>
            <a:custGeom>
              <a:avLst/>
              <a:gdLst>
                <a:gd name="connsiteX0" fmla="*/ 0 w 838200"/>
                <a:gd name="connsiteY0" fmla="*/ 619836 h 619836"/>
                <a:gd name="connsiteX1" fmla="*/ 361950 w 838200"/>
                <a:gd name="connsiteY1" fmla="*/ 486486 h 619836"/>
                <a:gd name="connsiteX2" fmla="*/ 457200 w 838200"/>
                <a:gd name="connsiteY2" fmla="*/ 257886 h 619836"/>
                <a:gd name="connsiteX3" fmla="*/ 552450 w 838200"/>
                <a:gd name="connsiteY3" fmla="*/ 29286 h 619836"/>
                <a:gd name="connsiteX4" fmla="*/ 838200 w 838200"/>
                <a:gd name="connsiteY4" fmla="*/ 10236 h 61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619836">
                  <a:moveTo>
                    <a:pt x="0" y="619836"/>
                  </a:moveTo>
                  <a:cubicBezTo>
                    <a:pt x="142875" y="583323"/>
                    <a:pt x="285750" y="546811"/>
                    <a:pt x="361950" y="486486"/>
                  </a:cubicBezTo>
                  <a:cubicBezTo>
                    <a:pt x="438150" y="426161"/>
                    <a:pt x="457200" y="257886"/>
                    <a:pt x="457200" y="257886"/>
                  </a:cubicBezTo>
                  <a:cubicBezTo>
                    <a:pt x="488950" y="181686"/>
                    <a:pt x="488950" y="70561"/>
                    <a:pt x="552450" y="29286"/>
                  </a:cubicBezTo>
                  <a:cubicBezTo>
                    <a:pt x="615950" y="-11989"/>
                    <a:pt x="727075" y="-877"/>
                    <a:pt x="838200" y="102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手繪多邊形 31"/>
            <p:cNvSpPr/>
            <p:nvPr/>
          </p:nvSpPr>
          <p:spPr>
            <a:xfrm>
              <a:off x="3418105" y="4505090"/>
              <a:ext cx="419147" cy="365492"/>
            </a:xfrm>
            <a:custGeom>
              <a:avLst/>
              <a:gdLst>
                <a:gd name="connsiteX0" fmla="*/ 0 w 838200"/>
                <a:gd name="connsiteY0" fmla="*/ 619836 h 619836"/>
                <a:gd name="connsiteX1" fmla="*/ 361950 w 838200"/>
                <a:gd name="connsiteY1" fmla="*/ 486486 h 619836"/>
                <a:gd name="connsiteX2" fmla="*/ 457200 w 838200"/>
                <a:gd name="connsiteY2" fmla="*/ 257886 h 619836"/>
                <a:gd name="connsiteX3" fmla="*/ 552450 w 838200"/>
                <a:gd name="connsiteY3" fmla="*/ 29286 h 619836"/>
                <a:gd name="connsiteX4" fmla="*/ 838200 w 838200"/>
                <a:gd name="connsiteY4" fmla="*/ 10236 h 61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619836">
                  <a:moveTo>
                    <a:pt x="0" y="619836"/>
                  </a:moveTo>
                  <a:cubicBezTo>
                    <a:pt x="142875" y="583323"/>
                    <a:pt x="285750" y="546811"/>
                    <a:pt x="361950" y="486486"/>
                  </a:cubicBezTo>
                  <a:cubicBezTo>
                    <a:pt x="438150" y="426161"/>
                    <a:pt x="457200" y="257886"/>
                    <a:pt x="457200" y="257886"/>
                  </a:cubicBezTo>
                  <a:cubicBezTo>
                    <a:pt x="488950" y="181686"/>
                    <a:pt x="488950" y="70561"/>
                    <a:pt x="552450" y="29286"/>
                  </a:cubicBezTo>
                  <a:cubicBezTo>
                    <a:pt x="615950" y="-11989"/>
                    <a:pt x="727075" y="-877"/>
                    <a:pt x="838200" y="102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手繪多邊形 32"/>
            <p:cNvSpPr/>
            <p:nvPr/>
          </p:nvSpPr>
          <p:spPr>
            <a:xfrm>
              <a:off x="1846798" y="4512991"/>
              <a:ext cx="419147" cy="365492"/>
            </a:xfrm>
            <a:custGeom>
              <a:avLst/>
              <a:gdLst>
                <a:gd name="connsiteX0" fmla="*/ 0 w 838200"/>
                <a:gd name="connsiteY0" fmla="*/ 619836 h 619836"/>
                <a:gd name="connsiteX1" fmla="*/ 361950 w 838200"/>
                <a:gd name="connsiteY1" fmla="*/ 486486 h 619836"/>
                <a:gd name="connsiteX2" fmla="*/ 457200 w 838200"/>
                <a:gd name="connsiteY2" fmla="*/ 257886 h 619836"/>
                <a:gd name="connsiteX3" fmla="*/ 552450 w 838200"/>
                <a:gd name="connsiteY3" fmla="*/ 29286 h 619836"/>
                <a:gd name="connsiteX4" fmla="*/ 838200 w 838200"/>
                <a:gd name="connsiteY4" fmla="*/ 10236 h 61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0" h="619836">
                  <a:moveTo>
                    <a:pt x="0" y="619836"/>
                  </a:moveTo>
                  <a:cubicBezTo>
                    <a:pt x="142875" y="583323"/>
                    <a:pt x="285750" y="546811"/>
                    <a:pt x="361950" y="486486"/>
                  </a:cubicBezTo>
                  <a:cubicBezTo>
                    <a:pt x="438150" y="426161"/>
                    <a:pt x="457200" y="257886"/>
                    <a:pt x="457200" y="257886"/>
                  </a:cubicBezTo>
                  <a:cubicBezTo>
                    <a:pt x="488950" y="181686"/>
                    <a:pt x="488950" y="70561"/>
                    <a:pt x="552450" y="29286"/>
                  </a:cubicBezTo>
                  <a:cubicBezTo>
                    <a:pt x="615950" y="-11989"/>
                    <a:pt x="727075" y="-877"/>
                    <a:pt x="838200" y="102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69735" y="5997281"/>
              <a:ext cx="1172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DNN</a:t>
              </a:r>
              <a:endParaRPr lang="zh-TW" altLang="en-US" sz="2800" dirty="0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6043435" y="1564015"/>
            <a:ext cx="117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DBN</a:t>
            </a:r>
            <a:endParaRPr lang="zh-TW" altLang="en-US" sz="2800" dirty="0"/>
          </a:p>
        </p:txBody>
      </p:sp>
      <p:grpSp>
        <p:nvGrpSpPr>
          <p:cNvPr id="62" name="群組 61"/>
          <p:cNvGrpSpPr/>
          <p:nvPr/>
        </p:nvGrpSpPr>
        <p:grpSpPr>
          <a:xfrm>
            <a:off x="5604921" y="2654540"/>
            <a:ext cx="2194647" cy="3711657"/>
            <a:chOff x="5604921" y="2654540"/>
            <a:chExt cx="2194647" cy="3711657"/>
          </a:xfrm>
        </p:grpSpPr>
        <p:sp>
          <p:nvSpPr>
            <p:cNvPr id="38" name="矩形 37"/>
            <p:cNvSpPr/>
            <p:nvPr/>
          </p:nvSpPr>
          <p:spPr>
            <a:xfrm>
              <a:off x="5702419" y="6023297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309683" y="6012994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 rot="16200000">
              <a:off x="5638595" y="4351383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/>
            <p:nvPr/>
          </p:nvSpPr>
          <p:spPr>
            <a:xfrm rot="16200000">
              <a:off x="7225410" y="4362520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 rot="16200000">
              <a:off x="5604921" y="2673462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 rot="16200000">
              <a:off x="7177597" y="2654540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4" name="群組 43"/>
            <p:cNvGrpSpPr/>
            <p:nvPr/>
          </p:nvGrpSpPr>
          <p:grpSpPr>
            <a:xfrm rot="16200000">
              <a:off x="6170632" y="4666197"/>
              <a:ext cx="1055293" cy="1638300"/>
              <a:chOff x="985987" y="3459098"/>
              <a:chExt cx="1616558" cy="1638300"/>
            </a:xfrm>
          </p:grpSpPr>
          <p:cxnSp>
            <p:nvCxnSpPr>
              <p:cNvPr id="45" name="直線單箭頭接點 44"/>
              <p:cNvCxnSpPr>
                <a:stCxn id="39" idx="0"/>
              </p:cNvCxnSpPr>
              <p:nvPr/>
            </p:nvCxnSpPr>
            <p:spPr>
              <a:xfrm rot="5400000" flipH="1" flipV="1">
                <a:off x="1010391" y="3482889"/>
                <a:ext cx="1553810" cy="16026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/>
              <p:cNvGrpSpPr/>
              <p:nvPr/>
            </p:nvGrpSpPr>
            <p:grpSpPr>
              <a:xfrm>
                <a:off x="1025704" y="3459098"/>
                <a:ext cx="1576841" cy="1638300"/>
                <a:chOff x="1025704" y="3459098"/>
                <a:chExt cx="1576841" cy="1638300"/>
              </a:xfrm>
            </p:grpSpPr>
            <p:cxnSp>
              <p:nvCxnSpPr>
                <p:cNvPr id="47" name="直線單箭頭接點 46"/>
                <p:cNvCxnSpPr/>
                <p:nvPr/>
              </p:nvCxnSpPr>
              <p:spPr>
                <a:xfrm rot="5400000" flipV="1">
                  <a:off x="1030962" y="3502034"/>
                  <a:ext cx="1560734" cy="157124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單箭頭接點 47"/>
                <p:cNvCxnSpPr/>
                <p:nvPr/>
              </p:nvCxnSpPr>
              <p:spPr>
                <a:xfrm flipV="1">
                  <a:off x="1025705" y="5097398"/>
                  <a:ext cx="15768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單箭頭接點 48"/>
                <p:cNvCxnSpPr/>
                <p:nvPr/>
              </p:nvCxnSpPr>
              <p:spPr>
                <a:xfrm flipV="1">
                  <a:off x="1025705" y="3459098"/>
                  <a:ext cx="15768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1" name="直線單箭頭接點 50"/>
            <p:cNvCxnSpPr/>
            <p:nvPr/>
          </p:nvCxnSpPr>
          <p:spPr>
            <a:xfrm rot="16200000" flipV="1">
              <a:off x="6205844" y="3025754"/>
              <a:ext cx="1028123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群組 51"/>
            <p:cNvGrpSpPr/>
            <p:nvPr/>
          </p:nvGrpSpPr>
          <p:grpSpPr>
            <a:xfrm rot="16200000">
              <a:off x="6183596" y="2990708"/>
              <a:ext cx="1029365" cy="1638300"/>
              <a:chOff x="1025705" y="3459098"/>
              <a:chExt cx="1576840" cy="1638300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文字方塊 59"/>
          <p:cNvSpPr txBox="1"/>
          <p:nvPr/>
        </p:nvSpPr>
        <p:spPr>
          <a:xfrm>
            <a:off x="5174666" y="2018276"/>
            <a:ext cx="3090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(Graphical Model)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9117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/>
      <p:bldP spid="6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 for DBN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Neural networks [7.7] : Deep learning - deep belief network</a:t>
            </a:r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www.youtube.com/watch?v=vkb6AWYXZ5I&amp;list=PL6Xpj9I5qXYEcOhn7TqghAJ6NAPrNmUBH&amp;index=57</a:t>
            </a:r>
            <a:endParaRPr lang="en-US" altLang="zh-TW" dirty="0" smtClean="0"/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Neural networks [7.8] : Deep learning - </a:t>
            </a:r>
            <a:r>
              <a:rPr lang="en-US" altLang="zh-TW" sz="2400" dirty="0" err="1"/>
              <a:t>variational</a:t>
            </a:r>
            <a:r>
              <a:rPr lang="en-US" altLang="zh-TW" sz="2400" dirty="0"/>
              <a:t> bound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www.youtube.com/watch?v=pStDscJh2Wo&amp;list=PL6Xpj9I5qXYEcOhn7TqghAJ6NAPrNmUBH&amp;index=58</a:t>
            </a:r>
            <a:endParaRPr lang="en-US" altLang="zh-TW" dirty="0" smtClean="0"/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Neural networks [7.9] : Deep learning - DBN pre-training</a:t>
            </a:r>
          </a:p>
          <a:p>
            <a:pPr lvl="1"/>
            <a:r>
              <a:rPr lang="en-US" altLang="zh-TW" dirty="0" smtClean="0">
                <a:hlinkClick r:id="rId5"/>
              </a:rPr>
              <a:t>https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www.youtube.com/watch?v=35MUlYCColk&amp;list=PL6Xpj9I5qXYEcOhn7TqghAJ6NAPrNmUBH&amp;index=59</a:t>
            </a:r>
            <a:endParaRPr lang="en-US" altLang="zh-TW" dirty="0" smtClean="0"/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51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Auto-encoder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88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06" y="3729713"/>
            <a:ext cx="1102229" cy="10187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58990" y="37607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NN</a:t>
            </a:r>
          </a:p>
          <a:p>
            <a:pPr algn="ctr"/>
            <a:r>
              <a:rPr lang="en-US" altLang="zh-TW" sz="2400" dirty="0" smtClean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858990" y="561495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NN</a:t>
            </a:r>
          </a:p>
          <a:p>
            <a:pPr algn="ctr"/>
            <a:r>
              <a:rPr lang="en-US" altLang="zh-TW" sz="2400" dirty="0" smtClean="0"/>
              <a:t>Decoder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4579659" y="40498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153076" y="39790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 smtClean="0"/>
              <a:t>code</a:t>
            </a:r>
            <a:endParaRPr lang="zh-TW" altLang="en-US" sz="2400" b="1" i="1" u="sng" dirty="0"/>
          </a:p>
        </p:txBody>
      </p:sp>
      <p:sp>
        <p:nvSpPr>
          <p:cNvPr id="9" name="矩形 8"/>
          <p:cNvSpPr/>
          <p:nvPr/>
        </p:nvSpPr>
        <p:spPr>
          <a:xfrm>
            <a:off x="6201021" y="3612316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smtClean="0"/>
              <a:t>Compact representation of the input object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662" y="5561432"/>
            <a:ext cx="1102229" cy="10187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64" y="422791"/>
            <a:ext cx="993064" cy="91783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50976" y="1637192"/>
            <a:ext cx="5119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We use 28 X 28 d to represent a digit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346" y="413752"/>
            <a:ext cx="1005568" cy="92687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74886" y="2137610"/>
            <a:ext cx="4381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Not all 28 X 28 images are digit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077950" y="2620282"/>
            <a:ext cx="7161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It is possible to represent the images of digits in a more compact way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 rot="5400000">
            <a:off x="1714251" y="59107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050976" y="58399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 smtClean="0"/>
              <a:t>code</a:t>
            </a:r>
            <a:endParaRPr lang="zh-TW" altLang="en-US" sz="2400" b="1" i="1" u="sng" dirty="0"/>
          </a:p>
        </p:txBody>
      </p:sp>
      <p:sp>
        <p:nvSpPr>
          <p:cNvPr id="21" name="矩形 20"/>
          <p:cNvSpPr/>
          <p:nvPr/>
        </p:nvSpPr>
        <p:spPr>
          <a:xfrm>
            <a:off x="6201021" y="5564965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smtClean="0"/>
              <a:t>Can reconstruct the original object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2338538" y="40183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248293" y="40310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2338538" y="58356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248293" y="58483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3511550" y="47630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660166" y="48916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97898" y="47260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</a:t>
            </a:r>
            <a:r>
              <a:rPr lang="en-US" altLang="zh-TW" sz="2400" dirty="0" smtClean="0"/>
              <a:t>28 = 784 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4037609" y="3265155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Usually &lt;784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25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3" grpId="0"/>
      <p:bldP spid="16" grpId="0"/>
      <p:bldP spid="17" grpId="0"/>
      <p:bldP spid="19" grpId="0" animBg="1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2130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92" y="2993171"/>
            <a:ext cx="1102229" cy="1018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241503" y="331064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03" y="3310643"/>
                <a:ext cx="24173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531806" y="4498377"/>
            <a:ext cx="1528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Input </a:t>
            </a:r>
            <a:r>
              <a:rPr lang="en-US" altLang="zh-TW" sz="2400" dirty="0" smtClean="0"/>
              <a:t>layer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 rot="5400000">
            <a:off x="3963659" y="32613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3043522" y="319991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257132" y="3805153"/>
                <a:ext cx="37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32" y="3805153"/>
                <a:ext cx="3727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8033" r="-1639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61625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729384" y="3247994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84" y="3247994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向右箭號 13"/>
          <p:cNvSpPr/>
          <p:nvPr/>
        </p:nvSpPr>
        <p:spPr>
          <a:xfrm>
            <a:off x="5337238" y="319991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50848" y="3805153"/>
                <a:ext cx="4408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48" y="3805153"/>
                <a:ext cx="44082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9444" t="-1639" r="-18056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117262" y="4429889"/>
            <a:ext cx="1715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output layer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701614" y="4215710"/>
            <a:ext cx="1734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hidden layer</a:t>
            </a:r>
            <a:endParaRPr lang="zh-TW" altLang="en-US" sz="24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595" y="2890687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479459" y="3310643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59" y="3310643"/>
                <a:ext cx="24570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 flipH="1">
            <a:off x="2382485" y="2054803"/>
            <a:ext cx="4467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2127691" y="228499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6595457" y="228346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49"/>
          <p:cNvSpPr txBox="1">
            <a:spLocks noChangeArrowheads="1"/>
          </p:cNvSpPr>
          <p:nvPr/>
        </p:nvSpPr>
        <p:spPr bwMode="auto">
          <a:xfrm>
            <a:off x="3240507" y="2071318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3293494" y="1535426"/>
            <a:ext cx="2579247" cy="460375"/>
            <a:chOff x="520219" y="4282978"/>
            <a:chExt cx="2579247" cy="460375"/>
          </a:xfrm>
        </p:grpSpPr>
        <p:sp>
          <p:nvSpPr>
            <p:cNvPr id="27" name="文字方塊 49"/>
            <p:cNvSpPr txBox="1">
              <a:spLocks noChangeArrowheads="1"/>
            </p:cNvSpPr>
            <p:nvPr/>
          </p:nvSpPr>
          <p:spPr bwMode="auto">
            <a:xfrm rot="10800000" flipH="1" flipV="1">
              <a:off x="520219" y="4282978"/>
              <a:ext cx="1484111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sz="2400" dirty="0" smtClean="0"/>
                <a:t>Minimize</a:t>
              </a:r>
              <a:endParaRPr kumimoji="0"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1916835" y="4314268"/>
                  <a:ext cx="1182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835" y="4314268"/>
                  <a:ext cx="118263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2062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>
            <a:spLocks noChangeArrowheads="1"/>
          </p:cNvSpPr>
          <p:nvPr/>
        </p:nvSpPr>
        <p:spPr bwMode="auto">
          <a:xfrm>
            <a:off x="3382931" y="4545776"/>
            <a:ext cx="24113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FF0000"/>
                </a:solidFill>
              </a:rPr>
              <a:t>Bottleneck later</a:t>
            </a:r>
            <a:endParaRPr kumimoji="0"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66537" y="4980935"/>
                <a:ext cx="2447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37" y="4980935"/>
                <a:ext cx="244714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6193257" y="4944447"/>
                <a:ext cx="26300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57" y="4944447"/>
                <a:ext cx="2630079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>
            <a:spLocks noChangeArrowheads="1"/>
          </p:cNvSpPr>
          <p:nvPr/>
        </p:nvSpPr>
        <p:spPr bwMode="auto">
          <a:xfrm>
            <a:off x="2061058" y="5787061"/>
            <a:ext cx="5258102" cy="461665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400" dirty="0" smtClean="0"/>
              <a:t>Output of the hidden layer is the code</a:t>
            </a:r>
            <a:endParaRPr kumimoji="0" lang="zh-TW" altLang="en-US" sz="2400" dirty="0"/>
          </a:p>
        </p:txBody>
      </p:sp>
      <p:sp>
        <p:nvSpPr>
          <p:cNvPr id="36" name="文字方塊 35"/>
          <p:cNvSpPr txBox="1">
            <a:spLocks noChangeArrowheads="1"/>
          </p:cNvSpPr>
          <p:nvPr/>
        </p:nvSpPr>
        <p:spPr bwMode="auto">
          <a:xfrm>
            <a:off x="2735927" y="2748028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文字方塊 36"/>
          <p:cNvSpPr txBox="1">
            <a:spLocks noChangeArrowheads="1"/>
          </p:cNvSpPr>
          <p:nvPr/>
        </p:nvSpPr>
        <p:spPr bwMode="auto">
          <a:xfrm>
            <a:off x="4986363" y="2751506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1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  <p:bldP spid="19" grpId="0"/>
      <p:bldP spid="25" grpId="0"/>
      <p:bldP spid="29" grpId="0"/>
      <p:bldP spid="31" grpId="0"/>
      <p:bldP spid="32" grpId="0"/>
      <p:bldP spid="33" grpId="0" animBg="1"/>
      <p:bldP spid="36" grpId="0"/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De-noising auto-encoder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16" y="3359931"/>
            <a:ext cx="921634" cy="851813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1448066" y="4268428"/>
            <a:ext cx="468000" cy="1928552"/>
            <a:chOff x="2121301" y="2538260"/>
            <a:chExt cx="468000" cy="1928552"/>
          </a:xfrm>
        </p:grpSpPr>
        <p:sp>
          <p:nvSpPr>
            <p:cNvPr id="6" name="矩形 5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 rot="5400000">
            <a:off x="4761248" y="4747966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3841111" y="4686575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054721" y="5291810"/>
                <a:ext cx="37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721" y="5291810"/>
                <a:ext cx="37273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8033" r="-1639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7369037" y="4322387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482170" y="503212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170" y="5032121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268" r="-2682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向右箭號 13"/>
          <p:cNvSpPr/>
          <p:nvPr/>
        </p:nvSpPr>
        <p:spPr>
          <a:xfrm>
            <a:off x="6134827" y="4686575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348437" y="5291810"/>
                <a:ext cx="4408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37" y="5291810"/>
                <a:ext cx="44082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808" t="-1639" r="-17808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4559" y="3392007"/>
            <a:ext cx="827119" cy="790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277048" y="4797300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048" y="4797300"/>
                <a:ext cx="24570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3533516" y="4234685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>
            <a:spLocks noChangeArrowheads="1"/>
          </p:cNvSpPr>
          <p:nvPr/>
        </p:nvSpPr>
        <p:spPr bwMode="auto">
          <a:xfrm>
            <a:off x="5783952" y="4238163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2059653" y="4715895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>
            <a:spLocks noChangeArrowheads="1"/>
          </p:cNvSpPr>
          <p:nvPr/>
        </p:nvSpPr>
        <p:spPr bwMode="auto">
          <a:xfrm>
            <a:off x="1824348" y="5178471"/>
            <a:ext cx="11450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B050"/>
                </a:solidFill>
              </a:rPr>
              <a:t>Add noise</a:t>
            </a:r>
            <a:endParaRPr kumimoji="0" lang="zh-TW" altLang="en-US" sz="2400" dirty="0">
              <a:solidFill>
                <a:srgbClr val="00B05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133748" y="4268428"/>
            <a:ext cx="468000" cy="1928552"/>
            <a:chOff x="2121301" y="2538260"/>
            <a:chExt cx="468000" cy="1928552"/>
          </a:xfrm>
        </p:grpSpPr>
        <p:sp>
          <p:nvSpPr>
            <p:cNvPr id="24" name="矩形 23"/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7451" t="-1667" r="-27451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7924" y="3357792"/>
            <a:ext cx="859647" cy="799845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 flipH="1">
            <a:off x="1672533" y="2799533"/>
            <a:ext cx="598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1442383" y="3054327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7403325" y="3054327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49"/>
          <p:cNvSpPr txBox="1">
            <a:spLocks noChangeArrowheads="1"/>
          </p:cNvSpPr>
          <p:nvPr/>
        </p:nvSpPr>
        <p:spPr bwMode="auto">
          <a:xfrm>
            <a:off x="3297989" y="2767332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4033959" y="189838"/>
            <a:ext cx="4919542" cy="1908020"/>
            <a:chOff x="4412212" y="282240"/>
            <a:chExt cx="4919542" cy="1908020"/>
          </a:xfrm>
        </p:grpSpPr>
        <p:sp>
          <p:nvSpPr>
            <p:cNvPr id="33" name="文字方塊 32"/>
            <p:cNvSpPr txBox="1"/>
            <p:nvPr/>
          </p:nvSpPr>
          <p:spPr>
            <a:xfrm>
              <a:off x="4412212" y="282240"/>
              <a:ext cx="4739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More</a:t>
              </a:r>
              <a:r>
                <a:rPr lang="en-US" altLang="zh-TW" sz="2400" dirty="0"/>
                <a:t>: Contractive </a:t>
              </a:r>
              <a:r>
                <a:rPr lang="en-US" altLang="zh-TW" sz="2400" dirty="0" smtClean="0"/>
                <a:t>auto-encoder</a:t>
              </a:r>
              <a:endParaRPr lang="zh-TW" altLang="en-US" sz="2400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5043580" y="712932"/>
              <a:ext cx="42881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Ref: </a:t>
              </a:r>
              <a:r>
                <a:rPr lang="en-US" altLang="zh-TW" dirty="0" err="1" smtClean="0">
                  <a:solidFill>
                    <a:srgbClr val="222222"/>
                  </a:solidFill>
                  <a:latin typeface="Arial" panose="020B0604020202020204" pitchFamily="34" charset="0"/>
                </a:rPr>
                <a:t>Rifai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, Salah, et al. "Contractive auto-encoders: Explicit invariance during feature </a:t>
              </a:r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extraction.“ </a:t>
              </a:r>
              <a:r>
                <a:rPr lang="en-US" altLang="zh-TW" i="1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Proceedings </a:t>
              </a:r>
              <a:r>
                <a:rPr lang="en-US" altLang="zh-TW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of the 28th International Conference on Machine Learning (ICML-11)</a:t>
              </a:r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. 2011.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94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7" grpId="0"/>
      <p:bldP spid="18" grpId="0"/>
      <p:bldP spid="19" grpId="0"/>
      <p:bldP spid="21" grpId="0" animBg="1"/>
      <p:bldP spid="22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1" y="4373587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Widely used on image processing </a:t>
            </a:r>
          </a:p>
          <a:p>
            <a:pPr lvl="1"/>
            <a:r>
              <a:rPr lang="en-US" altLang="zh-TW" sz="2800" dirty="0" smtClean="0"/>
              <a:t>Using sufficient labeled data to learn a CNN</a:t>
            </a:r>
          </a:p>
          <a:p>
            <a:pPr lvl="1"/>
            <a:r>
              <a:rPr lang="en-US" altLang="zh-TW" sz="2800" dirty="0"/>
              <a:t>Using this CNN as feature extractor</a:t>
            </a:r>
            <a:endParaRPr lang="zh-TW" altLang="en-US" sz="2800" dirty="0"/>
          </a:p>
          <a:p>
            <a:pPr lvl="1"/>
            <a:endParaRPr lang="zh-TW" altLang="en-US" sz="2800" dirty="0"/>
          </a:p>
        </p:txBody>
      </p:sp>
      <p:grpSp>
        <p:nvGrpSpPr>
          <p:cNvPr id="100" name="群組 99"/>
          <p:cNvGrpSpPr/>
          <p:nvPr/>
        </p:nvGrpSpPr>
        <p:grpSpPr>
          <a:xfrm>
            <a:off x="1810998" y="3466178"/>
            <a:ext cx="7275564" cy="2737794"/>
            <a:chOff x="1969032" y="2790010"/>
            <a:chExt cx="7275564" cy="2737794"/>
          </a:xfrm>
        </p:grpSpPr>
        <p:sp>
          <p:nvSpPr>
            <p:cNvPr id="20" name="向右箭號 19"/>
            <p:cNvSpPr/>
            <p:nvPr/>
          </p:nvSpPr>
          <p:spPr>
            <a:xfrm>
              <a:off x="1969032" y="3861664"/>
              <a:ext cx="605034" cy="90638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2192021" y="2790010"/>
              <a:ext cx="7052575" cy="2737794"/>
              <a:chOff x="2579958" y="2840432"/>
              <a:chExt cx="7052575" cy="2737794"/>
            </a:xfrm>
          </p:grpSpPr>
          <p:sp>
            <p:nvSpPr>
              <p:cNvPr id="22" name="文字方塊 21"/>
              <p:cNvSpPr txBox="1"/>
              <p:nvPr/>
            </p:nvSpPr>
            <p:spPr>
              <a:xfrm>
                <a:off x="3738501" y="2860767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Layer 1</a:t>
                </a:r>
                <a:endParaRPr lang="zh-TW" altLang="en-US" sz="24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4885222" y="285010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Layer 2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44179" y="2840432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Layer </a:t>
                </a:r>
                <a:r>
                  <a:rPr lang="en-US" altLang="zh-TW" sz="2400" dirty="0"/>
                  <a:t>L</a:t>
                </a:r>
                <a:endParaRPr lang="zh-TW" altLang="en-US" sz="2400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994986" y="3340430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129092" y="3359141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104351" y="3354936"/>
                <a:ext cx="629298" cy="2219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957483" y="3382571"/>
                <a:ext cx="420703" cy="21769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9" name="直線單箭頭接點 28"/>
              <p:cNvCxnSpPr/>
              <p:nvPr/>
            </p:nvCxnSpPr>
            <p:spPr>
              <a:xfrm>
                <a:off x="7431641" y="4273249"/>
                <a:ext cx="85885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>
                <a:off x="7523814" y="5306460"/>
                <a:ext cx="76370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>
                <a:off x="7411503" y="3627392"/>
                <a:ext cx="8856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3017562" y="4007396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022467" y="3534424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34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33175" y="3455434"/>
              <a:ext cx="274401" cy="38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67" name="方程式" r:id="rId5" imgW="152280" imgH="215640" progId="Equation.3">
                      <p:embed/>
                    </p:oleObj>
                  </mc:Choice>
                  <mc:Fallback>
                    <p:oleObj name="方程式" r:id="rId5" imgW="1522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3175" y="3455434"/>
                            <a:ext cx="274401" cy="3831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37640" y="3938688"/>
              <a:ext cx="297156" cy="383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68" name="方程式" r:id="rId7" imgW="164880" imgH="215640" progId="Equation.3">
                      <p:embed/>
                    </p:oleObj>
                  </mc:Choice>
                  <mc:Fallback>
                    <p:oleObj name="方程式" r:id="rId7" imgW="1648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37640" y="3938688"/>
                            <a:ext cx="297156" cy="383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橢圓 35"/>
              <p:cNvSpPr/>
              <p:nvPr/>
            </p:nvSpPr>
            <p:spPr>
              <a:xfrm>
                <a:off x="4094415" y="339841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/>
              <p:cNvSpPr/>
              <p:nvPr/>
            </p:nvSpPr>
            <p:spPr>
              <a:xfrm>
                <a:off x="4096390" y="4044082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/>
              <p:cNvSpPr/>
              <p:nvPr/>
            </p:nvSpPr>
            <p:spPr>
              <a:xfrm>
                <a:off x="4086581" y="506246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 rot="5400000">
                <a:off x="3925896" y="4538719"/>
                <a:ext cx="993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011470" y="5190728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2741626" y="454150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5203665" y="339841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5205640" y="4044082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5195831" y="506246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 rot="5400000">
                <a:off x="5078862" y="4531204"/>
                <a:ext cx="9274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7169445" y="339707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7171420" y="40272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7177345" y="506112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 rot="5400000">
                <a:off x="7076005" y="4512423"/>
                <a:ext cx="8956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8160011" y="3283441"/>
                <a:ext cx="999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8160011" y="4035522"/>
                <a:ext cx="1472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/>
                  <a:t>elephant</a:t>
                </a:r>
                <a:endParaRPr lang="zh-TW" altLang="en-US" sz="2400" dirty="0"/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8197061" y="4960232"/>
                <a:ext cx="925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……</a:t>
                </a:r>
                <a:endParaRPr lang="zh-TW" altLang="en-US" sz="2800" dirty="0"/>
              </a:p>
            </p:txBody>
          </p:sp>
          <p:cxnSp>
            <p:nvCxnSpPr>
              <p:cNvPr id="53" name="直線單箭頭接點 52"/>
              <p:cNvCxnSpPr>
                <a:stCxn id="36" idx="6"/>
                <a:endCxn id="42" idx="2"/>
              </p:cNvCxnSpPr>
              <p:nvPr/>
            </p:nvCxnSpPr>
            <p:spPr>
              <a:xfrm>
                <a:off x="4578532" y="3636491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/>
              <p:cNvCxnSpPr/>
              <p:nvPr/>
            </p:nvCxnSpPr>
            <p:spPr>
              <a:xfrm>
                <a:off x="4578532" y="4293087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4570698" y="5306460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/>
              <p:cNvCxnSpPr>
                <a:stCxn id="37" idx="6"/>
                <a:endCxn id="42" idx="2"/>
              </p:cNvCxnSpPr>
              <p:nvPr/>
            </p:nvCxnSpPr>
            <p:spPr>
              <a:xfrm flipV="1">
                <a:off x="4580506" y="3636491"/>
                <a:ext cx="62315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/>
              <p:cNvCxnSpPr>
                <a:stCxn id="36" idx="6"/>
                <a:endCxn id="43" idx="2"/>
              </p:cNvCxnSpPr>
              <p:nvPr/>
            </p:nvCxnSpPr>
            <p:spPr>
              <a:xfrm>
                <a:off x="4578532" y="3636491"/>
                <a:ext cx="62710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6" idx="6"/>
                <a:endCxn id="44" idx="2"/>
              </p:cNvCxnSpPr>
              <p:nvPr/>
            </p:nvCxnSpPr>
            <p:spPr>
              <a:xfrm>
                <a:off x="4578532" y="3636491"/>
                <a:ext cx="617300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>
                <a:stCxn id="37" idx="6"/>
                <a:endCxn id="44" idx="2"/>
              </p:cNvCxnSpPr>
              <p:nvPr/>
            </p:nvCxnSpPr>
            <p:spPr>
              <a:xfrm>
                <a:off x="4580506" y="4282155"/>
                <a:ext cx="615325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>
                <a:stCxn id="38" idx="6"/>
                <a:endCxn id="42" idx="2"/>
              </p:cNvCxnSpPr>
              <p:nvPr/>
            </p:nvCxnSpPr>
            <p:spPr>
              <a:xfrm flipV="1">
                <a:off x="4570698" y="3636491"/>
                <a:ext cx="632968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8" idx="6"/>
                <a:endCxn id="43" idx="2"/>
              </p:cNvCxnSpPr>
              <p:nvPr/>
            </p:nvCxnSpPr>
            <p:spPr>
              <a:xfrm flipV="1">
                <a:off x="4570698" y="4282155"/>
                <a:ext cx="634943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endCxn id="36" idx="2"/>
              </p:cNvCxnSpPr>
              <p:nvPr/>
            </p:nvCxnSpPr>
            <p:spPr>
              <a:xfrm flipV="1">
                <a:off x="3369790" y="3636491"/>
                <a:ext cx="724625" cy="248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>
                <a:stCxn id="33" idx="3"/>
                <a:endCxn id="37" idx="2"/>
              </p:cNvCxnSpPr>
              <p:nvPr/>
            </p:nvCxnSpPr>
            <p:spPr>
              <a:xfrm>
                <a:off x="3311592" y="3676607"/>
                <a:ext cx="784798" cy="6055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>
                <a:stCxn id="33" idx="3"/>
                <a:endCxn id="38" idx="1"/>
              </p:cNvCxnSpPr>
              <p:nvPr/>
            </p:nvCxnSpPr>
            <p:spPr>
              <a:xfrm>
                <a:off x="3311592" y="3676607"/>
                <a:ext cx="845886" cy="14555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/>
              <p:cNvCxnSpPr>
                <a:stCxn id="35" idx="3"/>
                <a:endCxn id="36" idx="2"/>
              </p:cNvCxnSpPr>
              <p:nvPr/>
            </p:nvCxnSpPr>
            <p:spPr>
              <a:xfrm flipV="1">
                <a:off x="3334797" y="3636491"/>
                <a:ext cx="759619" cy="4937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2" idx="3"/>
                <a:endCxn id="37" idx="2"/>
              </p:cNvCxnSpPr>
              <p:nvPr/>
            </p:nvCxnSpPr>
            <p:spPr>
              <a:xfrm>
                <a:off x="3306687" y="4149578"/>
                <a:ext cx="789703" cy="1325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stCxn id="32" idx="3"/>
                <a:endCxn id="38" idx="1"/>
              </p:cNvCxnSpPr>
              <p:nvPr/>
            </p:nvCxnSpPr>
            <p:spPr>
              <a:xfrm>
                <a:off x="3306687" y="4149578"/>
                <a:ext cx="850791" cy="9826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>
                <a:stCxn id="71" idx="3"/>
                <a:endCxn id="36" idx="2"/>
              </p:cNvCxnSpPr>
              <p:nvPr/>
            </p:nvCxnSpPr>
            <p:spPr>
              <a:xfrm flipV="1">
                <a:off x="3363189" y="3636491"/>
                <a:ext cx="731227" cy="16757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71" idx="3"/>
                <a:endCxn id="37" idx="2"/>
              </p:cNvCxnSpPr>
              <p:nvPr/>
            </p:nvCxnSpPr>
            <p:spPr>
              <a:xfrm flipV="1">
                <a:off x="3363189" y="4282155"/>
                <a:ext cx="733201" cy="10300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>
                <a:stCxn id="71" idx="3"/>
                <a:endCxn id="38" idx="1"/>
              </p:cNvCxnSpPr>
              <p:nvPr/>
            </p:nvCxnSpPr>
            <p:spPr>
              <a:xfrm flipV="1">
                <a:off x="3363189" y="5132196"/>
                <a:ext cx="794289" cy="1800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20522" y="5109482"/>
              <a:ext cx="342667" cy="405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69" name="方程式" r:id="rId9" imgW="190440" imgH="228600" progId="Equation.3">
                      <p:embed/>
                    </p:oleObj>
                  </mc:Choice>
                  <mc:Fallback>
                    <p:oleObj name="方程式" r:id="rId9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0522" y="5109482"/>
                            <a:ext cx="342667" cy="4054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2" name="直線單箭頭接點 71"/>
              <p:cNvCxnSpPr/>
              <p:nvPr/>
            </p:nvCxnSpPr>
            <p:spPr>
              <a:xfrm>
                <a:off x="6512640" y="3656983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/>
              <p:cNvCxnSpPr/>
              <p:nvPr/>
            </p:nvCxnSpPr>
            <p:spPr>
              <a:xfrm>
                <a:off x="6512640" y="4313580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/>
              <p:nvPr/>
            </p:nvCxnSpPr>
            <p:spPr>
              <a:xfrm>
                <a:off x="6504806" y="5326953"/>
                <a:ext cx="62513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/>
              <p:cNvCxnSpPr/>
              <p:nvPr/>
            </p:nvCxnSpPr>
            <p:spPr>
              <a:xfrm flipV="1">
                <a:off x="6514615" y="3656983"/>
                <a:ext cx="62315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/>
              <p:nvPr/>
            </p:nvCxnSpPr>
            <p:spPr>
              <a:xfrm>
                <a:off x="6512640" y="3656983"/>
                <a:ext cx="627109" cy="6456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/>
              <p:cNvCxnSpPr/>
              <p:nvPr/>
            </p:nvCxnSpPr>
            <p:spPr>
              <a:xfrm>
                <a:off x="6512640" y="3656983"/>
                <a:ext cx="617300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/>
              <p:cNvCxnSpPr/>
              <p:nvPr/>
            </p:nvCxnSpPr>
            <p:spPr>
              <a:xfrm>
                <a:off x="6514615" y="4302648"/>
                <a:ext cx="615325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/>
              <p:cNvCxnSpPr/>
              <p:nvPr/>
            </p:nvCxnSpPr>
            <p:spPr>
              <a:xfrm flipV="1">
                <a:off x="6504806" y="3656983"/>
                <a:ext cx="632968" cy="16640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6504806" y="4302648"/>
                <a:ext cx="634943" cy="1018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字方塊 81"/>
              <p:cNvSpPr txBox="1"/>
              <p:nvPr/>
            </p:nvSpPr>
            <p:spPr>
              <a:xfrm>
                <a:off x="2579958" y="2915729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Pixels</a:t>
                </a:r>
                <a:endParaRPr lang="zh-TW" altLang="en-US" sz="2400" dirty="0"/>
              </a:p>
            </p:txBody>
          </p:sp>
        </p:grpSp>
        <p:sp>
          <p:nvSpPr>
            <p:cNvPr id="90" name="文字方塊 89"/>
            <p:cNvSpPr txBox="1"/>
            <p:nvPr/>
          </p:nvSpPr>
          <p:spPr>
            <a:xfrm>
              <a:off x="5267534" y="4901451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5269305" y="3871516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242090" y="3260491"/>
              <a:ext cx="92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pic>
        <p:nvPicPr>
          <p:cNvPr id="94" name="圖片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101" y="3946481"/>
            <a:ext cx="376142" cy="376142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29" y="4578811"/>
            <a:ext cx="396687" cy="363612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4598" y="5525811"/>
            <a:ext cx="377129" cy="384671"/>
          </a:xfrm>
          <a:prstGeom prst="rect">
            <a:avLst/>
          </a:prstGeom>
        </p:spPr>
      </p:pic>
      <p:pic>
        <p:nvPicPr>
          <p:cNvPr id="97" name="圖片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9196" y="3927843"/>
            <a:ext cx="419100" cy="419100"/>
          </a:xfrm>
          <a:prstGeom prst="rect">
            <a:avLst/>
          </a:prstGeom>
        </p:spPr>
      </p:pic>
      <p:pic>
        <p:nvPicPr>
          <p:cNvPr id="98" name="圖片 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3343" y="4573277"/>
            <a:ext cx="409575" cy="457200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1512" y="5513368"/>
            <a:ext cx="447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8872" y="5023167"/>
            <a:ext cx="285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Initialize by RBM layer-by-layer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821788" y="5947973"/>
            <a:ext cx="7744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Reference: Hinton</a:t>
            </a:r>
            <a:r>
              <a:rPr lang="en-US" altLang="zh-TW" dirty="0"/>
              <a:t>, Geoffrey E., and </a:t>
            </a:r>
            <a:r>
              <a:rPr lang="en-US" altLang="zh-TW" dirty="0" err="1"/>
              <a:t>Ruslan</a:t>
            </a:r>
            <a:r>
              <a:rPr lang="en-US" altLang="zh-TW" dirty="0"/>
              <a:t> R. </a:t>
            </a:r>
            <a:r>
              <a:rPr lang="en-US" altLang="zh-TW" dirty="0" err="1"/>
              <a:t>Salakhutdinov</a:t>
            </a:r>
            <a:r>
              <a:rPr lang="en-US" altLang="zh-TW" dirty="0"/>
              <a:t>. "Reducing the dimensionality of data with neural networks." </a:t>
            </a:r>
            <a:r>
              <a:rPr lang="en-US" altLang="zh-TW" i="1" dirty="0"/>
              <a:t>Science</a:t>
            </a:r>
            <a:r>
              <a:rPr lang="en-US" altLang="zh-TW" dirty="0"/>
              <a:t> 313.5786 (2006): 504-507</a:t>
            </a:r>
            <a:endParaRPr lang="zh-TW" altLang="en-US" dirty="0"/>
          </a:p>
        </p:txBody>
      </p:sp>
      <p:sp>
        <p:nvSpPr>
          <p:cNvPr id="13314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Of course, the auto-encoder can be deep</a:t>
            </a:r>
            <a:endParaRPr lang="en-US" altLang="zh-TW" u="sng" dirty="0" smtClean="0"/>
          </a:p>
          <a:p>
            <a:pPr lvl="1"/>
            <a:endParaRPr lang="en-US" altLang="zh-TW" u="sng" dirty="0" smtClean="0"/>
          </a:p>
          <a:p>
            <a:endParaRPr lang="zh-TW" altLang="en-US" u="sng" dirty="0" smtClean="0"/>
          </a:p>
          <a:p>
            <a:endParaRPr lang="zh-TW" altLang="en-US" dirty="0" smtClean="0"/>
          </a:p>
        </p:txBody>
      </p:sp>
      <p:sp>
        <p:nvSpPr>
          <p:cNvPr id="1331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Auto-encoder</a:t>
            </a:r>
            <a:endParaRPr lang="zh-TW" altLang="en-US" dirty="0" smtClean="0"/>
          </a:p>
        </p:txBody>
      </p:sp>
      <p:sp>
        <p:nvSpPr>
          <p:cNvPr id="16" name="矩形 15"/>
          <p:cNvSpPr/>
          <p:nvPr/>
        </p:nvSpPr>
        <p:spPr>
          <a:xfrm rot="5400000">
            <a:off x="-35849" y="3884384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Input Layer</a:t>
            </a:r>
            <a:endParaRPr kumimoji="0" lang="zh-TW" altLang="en-US" dirty="0"/>
          </a:p>
        </p:txBody>
      </p:sp>
      <p:sp>
        <p:nvSpPr>
          <p:cNvPr id="17" name="矩形 16"/>
          <p:cNvSpPr/>
          <p:nvPr/>
        </p:nvSpPr>
        <p:spPr>
          <a:xfrm rot="5400000">
            <a:off x="1188113" y="3916134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8" name="矩形 17"/>
          <p:cNvSpPr/>
          <p:nvPr/>
        </p:nvSpPr>
        <p:spPr>
          <a:xfrm rot="5400000">
            <a:off x="2066001" y="3924071"/>
            <a:ext cx="129540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9" name="矩形 18"/>
          <p:cNvSpPr/>
          <p:nvPr/>
        </p:nvSpPr>
        <p:spPr>
          <a:xfrm rot="5400000">
            <a:off x="4282945" y="3888352"/>
            <a:ext cx="746125" cy="22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bottle</a:t>
            </a:r>
            <a:endParaRPr kumimoji="0" lang="zh-TW" altLang="en-US" dirty="0"/>
          </a:p>
        </p:txBody>
      </p:sp>
      <p:cxnSp>
        <p:nvCxnSpPr>
          <p:cNvPr id="20" name="直線單箭頭接點 19"/>
          <p:cNvCxnSpPr/>
          <p:nvPr/>
        </p:nvCxnSpPr>
        <p:spPr>
          <a:xfrm rot="5400000">
            <a:off x="1597689" y="3816121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rot="5400000">
            <a:off x="2331114" y="3816121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rot="5400000">
            <a:off x="4328983" y="3781990"/>
            <a:ext cx="0" cy="43338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5400000">
            <a:off x="6809451" y="3878034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Output Layer</a:t>
            </a:r>
            <a:endParaRPr kumimoji="0" lang="zh-TW" altLang="en-US" dirty="0"/>
          </a:p>
        </p:txBody>
      </p:sp>
      <p:sp>
        <p:nvSpPr>
          <p:cNvPr id="24" name="矩形 23"/>
          <p:cNvSpPr/>
          <p:nvPr/>
        </p:nvSpPr>
        <p:spPr>
          <a:xfrm rot="5400000">
            <a:off x="6579263" y="3882797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25" name="矩形 24"/>
          <p:cNvSpPr/>
          <p:nvPr/>
        </p:nvSpPr>
        <p:spPr>
          <a:xfrm rot="5400000">
            <a:off x="6030782" y="3877240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26" name="直線單箭頭接點 25"/>
          <p:cNvCxnSpPr/>
          <p:nvPr/>
        </p:nvCxnSpPr>
        <p:spPr>
          <a:xfrm rot="5400000">
            <a:off x="7677814" y="375579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rot="5400000">
            <a:off x="7020589" y="375579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rot="5400000">
            <a:off x="5040976" y="378278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 rot="5400000">
            <a:off x="4787770" y="3877240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>
          <a:xfrm rot="5400000">
            <a:off x="3328857" y="3897878"/>
            <a:ext cx="129698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57" name="直線單箭頭接點 56"/>
          <p:cNvCxnSpPr/>
          <p:nvPr/>
        </p:nvCxnSpPr>
        <p:spPr>
          <a:xfrm rot="5400000">
            <a:off x="3594764" y="3790721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5400000">
            <a:off x="5806151" y="377643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7" name="文字方塊 58"/>
          <p:cNvSpPr txBox="1">
            <a:spLocks noChangeArrowheads="1"/>
          </p:cNvSpPr>
          <p:nvPr/>
        </p:nvSpPr>
        <p:spPr bwMode="auto">
          <a:xfrm>
            <a:off x="2866101" y="3693884"/>
            <a:ext cx="576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sp>
        <p:nvSpPr>
          <p:cNvPr id="13338" name="文字方塊 59"/>
          <p:cNvSpPr txBox="1">
            <a:spLocks noChangeArrowheads="1"/>
          </p:cNvSpPr>
          <p:nvPr/>
        </p:nvSpPr>
        <p:spPr bwMode="auto">
          <a:xfrm>
            <a:off x="5990301" y="3690709"/>
            <a:ext cx="576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cxnSp>
        <p:nvCxnSpPr>
          <p:cNvPr id="31" name="直線單箭頭接點 30"/>
          <p:cNvCxnSpPr/>
          <p:nvPr/>
        </p:nvCxnSpPr>
        <p:spPr>
          <a:xfrm>
            <a:off x="4656007" y="4414428"/>
            <a:ext cx="0" cy="74471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>
            <a:spLocks noChangeArrowheads="1"/>
          </p:cNvSpPr>
          <p:nvPr/>
        </p:nvSpPr>
        <p:spPr bwMode="auto">
          <a:xfrm>
            <a:off x="4179748" y="5213926"/>
            <a:ext cx="952517" cy="46166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 smtClean="0">
                <a:solidFill>
                  <a:srgbClr val="0000FF"/>
                </a:solidFill>
              </a:rPr>
              <a:t>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49"/>
          <p:cNvSpPr txBox="1">
            <a:spLocks noChangeArrowheads="1"/>
          </p:cNvSpPr>
          <p:nvPr/>
        </p:nvSpPr>
        <p:spPr bwMode="auto">
          <a:xfrm>
            <a:off x="3273295" y="2489765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cxnSp>
        <p:nvCxnSpPr>
          <p:cNvPr id="34" name="直線接點 33"/>
          <p:cNvCxnSpPr/>
          <p:nvPr/>
        </p:nvCxnSpPr>
        <p:spPr>
          <a:xfrm flipH="1">
            <a:off x="1180276" y="2493626"/>
            <a:ext cx="6908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96901" y="2507419"/>
            <a:ext cx="0" cy="23797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8055229" y="2513577"/>
            <a:ext cx="0" cy="254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76034" y="520994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4" y="5209947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7947166" y="519194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166" y="5191944"/>
                <a:ext cx="24173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949" t="-5000" r="-641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9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3" grpId="0"/>
      <p:bldP spid="47" grpId="0"/>
      <p:bldP spid="4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Auto-encoder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58725" y="1803553"/>
            <a:ext cx="1339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smtClean="0"/>
              <a:t>Original Image</a:t>
            </a:r>
            <a:endParaRPr lang="en-US" altLang="zh-TW" sz="2400" dirty="0"/>
          </a:p>
        </p:txBody>
      </p:sp>
      <p:sp>
        <p:nvSpPr>
          <p:cNvPr id="40" name="矩形 39"/>
          <p:cNvSpPr/>
          <p:nvPr/>
        </p:nvSpPr>
        <p:spPr>
          <a:xfrm>
            <a:off x="694153" y="2844173"/>
            <a:ext cx="894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PCA</a:t>
            </a:r>
            <a:endParaRPr lang="en-US" altLang="zh-TW" sz="2400" dirty="0"/>
          </a:p>
        </p:txBody>
      </p:sp>
      <p:sp>
        <p:nvSpPr>
          <p:cNvPr id="41" name="矩形 40"/>
          <p:cNvSpPr/>
          <p:nvPr/>
        </p:nvSpPr>
        <p:spPr>
          <a:xfrm>
            <a:off x="25445" y="3504580"/>
            <a:ext cx="2006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smtClean="0"/>
              <a:t>Deep</a:t>
            </a:r>
          </a:p>
          <a:p>
            <a:pPr algn="ctr"/>
            <a:r>
              <a:rPr lang="en-US" altLang="zh-TW" sz="2400" dirty="0" smtClean="0"/>
              <a:t>Auto-encoder</a:t>
            </a:r>
            <a:endParaRPr lang="en-US" altLang="zh-TW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858" y="1867435"/>
            <a:ext cx="3143250" cy="62865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58" y="2722079"/>
            <a:ext cx="3162300" cy="638175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283" y="3601434"/>
            <a:ext cx="3171825" cy="64770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250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6976595" y="2540950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30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 rot="5400000">
            <a:off x="4517849" y="5296244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30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21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5" grpId="0" animBg="1"/>
      <p:bldP spid="46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7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38" y="1747517"/>
            <a:ext cx="3037904" cy="2946949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 bwMode="auto">
          <a:xfrm rot="5400000">
            <a:off x="5490249" y="251235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sp>
        <p:nvSpPr>
          <p:cNvPr id="46" name="矩形 45"/>
          <p:cNvSpPr/>
          <p:nvPr/>
        </p:nvSpPr>
        <p:spPr bwMode="auto">
          <a:xfrm rot="5400000">
            <a:off x="7611666" y="2531684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726" y="3511603"/>
            <a:ext cx="628650" cy="58102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618" y="3497089"/>
            <a:ext cx="647700" cy="619125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rot="5400000">
            <a:off x="7799718" y="25154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5400000">
            <a:off x="6748276" y="2506179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sp>
        <p:nvSpPr>
          <p:cNvPr id="53" name="矩形 52"/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1000</a:t>
            </a:r>
            <a:endParaRPr kumimoji="0" lang="zh-TW" altLang="en-US" dirty="0"/>
          </a:p>
        </p:txBody>
      </p:sp>
      <p:sp>
        <p:nvSpPr>
          <p:cNvPr id="54" name="矩形 53"/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500</a:t>
            </a:r>
            <a:endParaRPr kumimoji="0" lang="zh-TW" altLang="en-US" dirty="0"/>
          </a:p>
        </p:txBody>
      </p:sp>
      <p:sp>
        <p:nvSpPr>
          <p:cNvPr id="55" name="矩形 54"/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250</a:t>
            </a:r>
            <a:endParaRPr kumimoji="0" lang="zh-TW" altLang="en-US" dirty="0"/>
          </a:p>
        </p:txBody>
      </p:sp>
      <p:sp>
        <p:nvSpPr>
          <p:cNvPr id="56" name="矩形 55"/>
          <p:cNvSpPr/>
          <p:nvPr/>
        </p:nvSpPr>
        <p:spPr bwMode="auto">
          <a:xfrm rot="5400000">
            <a:off x="4619609" y="533902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</a:t>
            </a:r>
            <a:endParaRPr kumimoji="0" lang="zh-TW" altLang="en-US" dirty="0"/>
          </a:p>
        </p:txBody>
      </p:sp>
      <p:sp>
        <p:nvSpPr>
          <p:cNvPr id="57" name="矩形 56"/>
          <p:cNvSpPr/>
          <p:nvPr/>
        </p:nvSpPr>
        <p:spPr bwMode="auto">
          <a:xfrm rot="5400000">
            <a:off x="7098500" y="2531454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</a:t>
            </a:r>
            <a:endParaRPr kumimoji="0" lang="zh-TW" altLang="en-US" dirty="0"/>
          </a:p>
        </p:txBody>
      </p:sp>
      <p:sp>
        <p:nvSpPr>
          <p:cNvPr id="58" name="矩形 57"/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250</a:t>
            </a:r>
            <a:endParaRPr kumimoji="0" lang="zh-TW" altLang="en-US" dirty="0"/>
          </a:p>
        </p:txBody>
      </p:sp>
      <p:sp>
        <p:nvSpPr>
          <p:cNvPr id="59" name="矩形 58"/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500</a:t>
            </a:r>
            <a:endParaRPr kumimoji="0" lang="zh-TW" altLang="en-US" dirty="0"/>
          </a:p>
        </p:txBody>
      </p:sp>
      <p:sp>
        <p:nvSpPr>
          <p:cNvPr id="60" name="矩形 59"/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1000</a:t>
            </a:r>
            <a:endParaRPr kumimoji="0" lang="zh-TW" altLang="en-US" dirty="0"/>
          </a:p>
        </p:txBody>
      </p:sp>
      <p:sp>
        <p:nvSpPr>
          <p:cNvPr id="61" name="矩形 60"/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784</a:t>
            </a:r>
            <a:endParaRPr kumimoji="0" lang="zh-TW" altLang="en-US" dirty="0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64" name="直線單箭頭接點 63"/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290" y="113739"/>
            <a:ext cx="2658436" cy="2593596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H="1" flipV="1">
            <a:off x="4998140" y="1864877"/>
            <a:ext cx="2251412" cy="611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56" idx="1"/>
          </p:cNvCxnSpPr>
          <p:nvPr/>
        </p:nvCxnSpPr>
        <p:spPr>
          <a:xfrm flipH="1" flipV="1">
            <a:off x="2632872" y="3829093"/>
            <a:ext cx="2166737" cy="150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Text Retrieval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705073" y="3126910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word </a:t>
            </a:r>
            <a:r>
              <a:rPr lang="en-US" altLang="zh-TW" sz="2400" dirty="0" smtClean="0"/>
              <a:t>string:</a:t>
            </a:r>
          </a:p>
          <a:p>
            <a:r>
              <a:rPr lang="en-US" altLang="zh-TW" sz="2400" dirty="0" smtClean="0"/>
              <a:t>“This is an apple”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6409577" y="2487028"/>
            <a:ext cx="1519641" cy="3108147"/>
            <a:chOff x="2701219" y="2523404"/>
            <a:chExt cx="1519641" cy="3108147"/>
          </a:xfrm>
        </p:grpSpPr>
        <p:grpSp>
          <p:nvGrpSpPr>
            <p:cNvPr id="18" name="群組 17"/>
            <p:cNvGrpSpPr/>
            <p:nvPr/>
          </p:nvGrpSpPr>
          <p:grpSpPr>
            <a:xfrm>
              <a:off x="3640000" y="2523404"/>
              <a:ext cx="580860" cy="3108147"/>
              <a:chOff x="5573899" y="1757768"/>
              <a:chExt cx="580860" cy="3108147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5573899" y="1757768"/>
                <a:ext cx="580860" cy="3108147"/>
                <a:chOff x="5720499" y="4355528"/>
                <a:chExt cx="580860" cy="3108147"/>
              </a:xfrm>
            </p:grpSpPr>
            <p:grpSp>
              <p:nvGrpSpPr>
                <p:cNvPr id="10" name="群組 9"/>
                <p:cNvGrpSpPr/>
                <p:nvPr/>
              </p:nvGrpSpPr>
              <p:grpSpPr>
                <a:xfrm rot="5400000">
                  <a:off x="4456855" y="5619172"/>
                  <a:ext cx="3108147" cy="580860"/>
                  <a:chOff x="-1832609" y="4515986"/>
                  <a:chExt cx="4854734" cy="907268"/>
                </a:xfrm>
              </p:grpSpPr>
              <p:sp>
                <p:nvSpPr>
                  <p:cNvPr id="12" name="矩形 11"/>
                  <p:cNvSpPr/>
                  <p:nvPr/>
                </p:nvSpPr>
                <p:spPr>
                  <a:xfrm>
                    <a:off x="-1832609" y="4713637"/>
                    <a:ext cx="4854734" cy="70961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" name="橢圓 12"/>
                  <p:cNvSpPr/>
                  <p:nvPr/>
                </p:nvSpPr>
                <p:spPr>
                  <a:xfrm>
                    <a:off x="-167129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4" name="橢圓 13"/>
                  <p:cNvSpPr/>
                  <p:nvPr/>
                </p:nvSpPr>
                <p:spPr>
                  <a:xfrm>
                    <a:off x="-96644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5" name="文字方塊 14"/>
                  <p:cNvSpPr txBox="1"/>
                  <p:nvPr/>
                </p:nvSpPr>
                <p:spPr>
                  <a:xfrm>
                    <a:off x="2359576" y="4515986"/>
                    <a:ext cx="662543" cy="8172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800" b="1" dirty="0" smtClean="0"/>
                      <a:t>…</a:t>
                    </a:r>
                    <a:endParaRPr lang="zh-TW" altLang="en-US" sz="2800" b="1" dirty="0"/>
                  </a:p>
                </p:txBody>
              </p:sp>
            </p:grpSp>
            <p:sp>
              <p:nvSpPr>
                <p:cNvPr id="11" name="橢圓 10"/>
                <p:cNvSpPr/>
                <p:nvPr/>
              </p:nvSpPr>
              <p:spPr>
                <a:xfrm rot="5400000">
                  <a:off x="5789104" y="5354358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6" name="橢圓 15"/>
              <p:cNvSpPr/>
              <p:nvPr/>
            </p:nvSpPr>
            <p:spPr>
              <a:xfrm rot="5400000">
                <a:off x="5642504" y="3213561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/>
              <p:cNvSpPr/>
              <p:nvPr/>
            </p:nvSpPr>
            <p:spPr>
              <a:xfrm rot="5400000">
                <a:off x="5649614" y="3672267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文字方塊 18"/>
            <p:cNvSpPr txBox="1"/>
            <p:nvPr/>
          </p:nvSpPr>
          <p:spPr>
            <a:xfrm>
              <a:off x="2911156" y="2523404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/>
                <a:t>t</a:t>
              </a:r>
              <a:r>
                <a:rPr lang="en-US" altLang="zh-TW" sz="2400" dirty="0" smtClean="0"/>
                <a:t>his 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899367" y="2943786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is</a:t>
              </a:r>
              <a:endParaRPr lang="zh-TW" altLang="en-US" sz="24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927976" y="3412617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a</a:t>
              </a:r>
              <a:endParaRPr lang="zh-TW" altLang="en-US" sz="2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933873" y="3870722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an</a:t>
              </a:r>
              <a:endParaRPr lang="zh-TW" altLang="en-US" sz="2400" dirty="0"/>
            </a:p>
          </p:txBody>
        </p:sp>
        <p:sp>
          <p:nvSpPr>
            <p:cNvPr id="23" name="橢圓 22"/>
            <p:cNvSpPr/>
            <p:nvPr/>
          </p:nvSpPr>
          <p:spPr>
            <a:xfrm rot="5400000">
              <a:off x="3720703" y="4881218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706999" y="4353976"/>
              <a:ext cx="973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apple</a:t>
              </a:r>
              <a:endParaRPr lang="zh-TW" altLang="en-US" sz="24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701219" y="4782465"/>
              <a:ext cx="973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/>
                <a:t>pen</a:t>
              </a:r>
              <a:endParaRPr lang="zh-TW" altLang="en-US" sz="2400" dirty="0"/>
            </a:p>
          </p:txBody>
        </p:sp>
      </p:grpSp>
      <p:sp>
        <p:nvSpPr>
          <p:cNvPr id="45" name="文字方塊 44"/>
          <p:cNvSpPr txBox="1"/>
          <p:nvPr/>
        </p:nvSpPr>
        <p:spPr>
          <a:xfrm>
            <a:off x="7814465" y="2518025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814465" y="296799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7814465" y="34141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814465" y="383540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822923" y="430092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822923" y="4749778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718259" y="1849406"/>
            <a:ext cx="21435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Bag-of-word </a:t>
            </a:r>
            <a:endParaRPr lang="zh-TW" altLang="en-US" sz="2800" b="1" i="1" u="sng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412753" y="5738434"/>
            <a:ext cx="322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Semantics are not considered.</a:t>
            </a:r>
            <a:endParaRPr lang="zh-TW" altLang="en-US" sz="2800" dirty="0"/>
          </a:p>
        </p:txBody>
      </p:sp>
      <p:cxnSp>
        <p:nvCxnSpPr>
          <p:cNvPr id="58" name="直線單箭頭接點 57"/>
          <p:cNvCxnSpPr/>
          <p:nvPr/>
        </p:nvCxnSpPr>
        <p:spPr>
          <a:xfrm>
            <a:off x="898161" y="5929913"/>
            <a:ext cx="3806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1080912" y="2967992"/>
            <a:ext cx="0" cy="3145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endCxn id="68" idx="3"/>
          </p:cNvCxnSpPr>
          <p:nvPr/>
        </p:nvCxnSpPr>
        <p:spPr>
          <a:xfrm flipV="1">
            <a:off x="1112578" y="4071305"/>
            <a:ext cx="466951" cy="183920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endCxn id="69" idx="2"/>
          </p:cNvCxnSpPr>
          <p:nvPr/>
        </p:nvCxnSpPr>
        <p:spPr>
          <a:xfrm flipV="1">
            <a:off x="1085449" y="5467372"/>
            <a:ext cx="1818180" cy="468923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1085449" y="5689670"/>
            <a:ext cx="3181223" cy="218344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67" idx="2"/>
          </p:cNvCxnSpPr>
          <p:nvPr/>
        </p:nvCxnSpPr>
        <p:spPr>
          <a:xfrm flipV="1">
            <a:off x="1117114" y="4201076"/>
            <a:ext cx="2837124" cy="1728837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橢圓 63"/>
          <p:cNvSpPr/>
          <p:nvPr/>
        </p:nvSpPr>
        <p:spPr>
          <a:xfrm>
            <a:off x="3196633" y="3896814"/>
            <a:ext cx="154745" cy="15474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2307448" y="3147527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2563408" y="4178596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54238" y="4123703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556867" y="3939222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2903629" y="5389999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4288541" y="5606251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 flipV="1">
            <a:off x="1134259" y="3337412"/>
            <a:ext cx="1173189" cy="2573093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endCxn id="66" idx="3"/>
          </p:cNvCxnSpPr>
          <p:nvPr/>
        </p:nvCxnSpPr>
        <p:spPr>
          <a:xfrm flipV="1">
            <a:off x="1114609" y="4310679"/>
            <a:ext cx="1471461" cy="1619234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64" idx="3"/>
          </p:cNvCxnSpPr>
          <p:nvPr/>
        </p:nvCxnSpPr>
        <p:spPr>
          <a:xfrm flipV="1">
            <a:off x="1114608" y="4028897"/>
            <a:ext cx="2104687" cy="188160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1152742" y="1876485"/>
            <a:ext cx="329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/>
              <a:t>Vector Space Model</a:t>
            </a:r>
            <a:endParaRPr lang="zh-TW" altLang="en-US" sz="2800" b="1" i="1" u="sng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2776767" y="4927813"/>
            <a:ext cx="148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document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563408" y="3464292"/>
            <a:ext cx="148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query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7359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  <p:bldP spid="46" grpId="0"/>
      <p:bldP spid="47" grpId="0"/>
      <p:bldP spid="48" grpId="0"/>
      <p:bldP spid="49" grpId="0"/>
      <p:bldP spid="50" grpId="0"/>
      <p:bldP spid="3" grpId="0"/>
      <p:bldP spid="57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4" grpId="0"/>
      <p:bldP spid="76" grpId="0"/>
      <p:bldP spid="7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Text Retrieval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64" y="1621717"/>
            <a:ext cx="4069014" cy="3093216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 rot="5400000">
            <a:off x="2330096" y="4540314"/>
            <a:ext cx="367299" cy="2256207"/>
            <a:chOff x="3640000" y="2523406"/>
            <a:chExt cx="454318" cy="2790736"/>
          </a:xfrm>
        </p:grpSpPr>
        <p:grpSp>
          <p:nvGrpSpPr>
            <p:cNvPr id="11" name="群組 10"/>
            <p:cNvGrpSpPr/>
            <p:nvPr/>
          </p:nvGrpSpPr>
          <p:grpSpPr>
            <a:xfrm>
              <a:off x="3640000" y="2523406"/>
              <a:ext cx="454318" cy="2790736"/>
              <a:chOff x="5573899" y="1757770"/>
              <a:chExt cx="454318" cy="2790736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5573899" y="1757770"/>
                <a:ext cx="454318" cy="2790736"/>
                <a:chOff x="5720499" y="4355530"/>
                <a:chExt cx="454318" cy="2790736"/>
              </a:xfrm>
            </p:grpSpPr>
            <p:grpSp>
              <p:nvGrpSpPr>
                <p:cNvPr id="22" name="群組 21"/>
                <p:cNvGrpSpPr/>
                <p:nvPr/>
              </p:nvGrpSpPr>
              <p:grpSpPr>
                <a:xfrm rot="5400000">
                  <a:off x="4552290" y="5523739"/>
                  <a:ext cx="2790736" cy="454318"/>
                  <a:chOff x="-1832607" y="4713636"/>
                  <a:chExt cx="4358958" cy="709617"/>
                </a:xfrm>
              </p:grpSpPr>
              <p:sp>
                <p:nvSpPr>
                  <p:cNvPr id="24" name="矩形 23"/>
                  <p:cNvSpPr/>
                  <p:nvPr/>
                </p:nvSpPr>
                <p:spPr>
                  <a:xfrm>
                    <a:off x="-1832607" y="4713636"/>
                    <a:ext cx="4358958" cy="70961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5" name="橢圓 24"/>
                  <p:cNvSpPr/>
                  <p:nvPr/>
                </p:nvSpPr>
                <p:spPr>
                  <a:xfrm>
                    <a:off x="-167129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橢圓 25"/>
                  <p:cNvSpPr/>
                  <p:nvPr/>
                </p:nvSpPr>
                <p:spPr>
                  <a:xfrm>
                    <a:off x="-96644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3" name="橢圓 22"/>
                <p:cNvSpPr/>
                <p:nvPr/>
              </p:nvSpPr>
              <p:spPr>
                <a:xfrm rot="5400000">
                  <a:off x="5789104" y="5354358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0" name="橢圓 19"/>
              <p:cNvSpPr/>
              <p:nvPr/>
            </p:nvSpPr>
            <p:spPr>
              <a:xfrm rot="5400000">
                <a:off x="5642504" y="3213561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 rot="5400000">
                <a:off x="5649614" y="3672267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橢圓 15"/>
            <p:cNvSpPr/>
            <p:nvPr/>
          </p:nvSpPr>
          <p:spPr>
            <a:xfrm rot="5400000">
              <a:off x="3720703" y="4881218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602391" y="4772640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6721" y="4072734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602391" y="3385594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2122892" y="2581609"/>
            <a:ext cx="753990" cy="331076"/>
            <a:chOff x="1953308" y="2350103"/>
            <a:chExt cx="753990" cy="331076"/>
          </a:xfrm>
        </p:grpSpPr>
        <p:sp>
          <p:nvSpPr>
            <p:cNvPr id="42" name="矩形 41"/>
            <p:cNvSpPr/>
            <p:nvPr/>
          </p:nvSpPr>
          <p:spPr>
            <a:xfrm>
              <a:off x="1953308" y="2350103"/>
              <a:ext cx="753990" cy="3310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 rot="10800000">
              <a:off x="2422355" y="2379330"/>
              <a:ext cx="256368" cy="25636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 rot="10800000">
              <a:off x="2057523" y="2379330"/>
              <a:ext cx="256368" cy="25636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009882" y="2317598"/>
            <a:ext cx="859097" cy="859097"/>
            <a:chOff x="2653360" y="1711830"/>
            <a:chExt cx="859097" cy="859097"/>
          </a:xfrm>
        </p:grpSpPr>
        <p:cxnSp>
          <p:nvCxnSpPr>
            <p:cNvPr id="48" name="直線單箭頭接點 47"/>
            <p:cNvCxnSpPr/>
            <p:nvPr/>
          </p:nvCxnSpPr>
          <p:spPr>
            <a:xfrm>
              <a:off x="2653360" y="2133600"/>
              <a:ext cx="8590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rot="16200000">
              <a:off x="2653360" y="2141379"/>
              <a:ext cx="8590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向右箭號 50"/>
          <p:cNvSpPr/>
          <p:nvPr/>
        </p:nvSpPr>
        <p:spPr>
          <a:xfrm rot="20320554">
            <a:off x="3438466" y="2533189"/>
            <a:ext cx="435429" cy="1526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下箭號 52"/>
          <p:cNvSpPr/>
          <p:nvPr/>
        </p:nvSpPr>
        <p:spPr>
          <a:xfrm flipV="1">
            <a:off x="2198888" y="5023288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下箭號 53"/>
          <p:cNvSpPr/>
          <p:nvPr/>
        </p:nvSpPr>
        <p:spPr>
          <a:xfrm flipV="1">
            <a:off x="2208527" y="4323775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下箭號 54"/>
          <p:cNvSpPr/>
          <p:nvPr/>
        </p:nvSpPr>
        <p:spPr>
          <a:xfrm flipV="1">
            <a:off x="2205683" y="3610006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下箭號 55"/>
          <p:cNvSpPr/>
          <p:nvPr/>
        </p:nvSpPr>
        <p:spPr>
          <a:xfrm flipV="1">
            <a:off x="2215354" y="2914105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1612605" y="5894409"/>
            <a:ext cx="190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B050"/>
                </a:solidFill>
              </a:rPr>
              <a:t>Bag-of-word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091292" y="6250217"/>
            <a:ext cx="294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(document or query)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4444464" y="2559843"/>
            <a:ext cx="1029237" cy="461665"/>
            <a:chOff x="4311114" y="2628815"/>
            <a:chExt cx="1029237" cy="461665"/>
          </a:xfrm>
        </p:grpSpPr>
        <p:sp>
          <p:nvSpPr>
            <p:cNvPr id="3" name="橢圓 2"/>
            <p:cNvSpPr/>
            <p:nvPr/>
          </p:nvSpPr>
          <p:spPr>
            <a:xfrm>
              <a:off x="5226051" y="2662067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11114" y="2628815"/>
              <a:ext cx="99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>
                  <a:solidFill>
                    <a:srgbClr val="FF0000"/>
                  </a:solidFill>
                </a:rPr>
                <a:t>query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20" y="4614835"/>
            <a:ext cx="2256156" cy="21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文字方塊 6"/>
          <p:cNvSpPr txBox="1">
            <a:spLocks noChangeArrowheads="1"/>
          </p:cNvSpPr>
          <p:nvPr/>
        </p:nvSpPr>
        <p:spPr bwMode="auto">
          <a:xfrm>
            <a:off x="5992812" y="5351604"/>
            <a:ext cx="30241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000"/>
              <a:t>LSA: project documents to 2 latent topics</a:t>
            </a:r>
            <a:endParaRPr kumimoji="0" lang="zh-TW" altLang="en-US" sz="2000"/>
          </a:p>
        </p:txBody>
      </p:sp>
      <p:sp>
        <p:nvSpPr>
          <p:cNvPr id="59" name="文字方塊 7"/>
          <p:cNvSpPr txBox="1">
            <a:spLocks noChangeArrowheads="1"/>
          </p:cNvSpPr>
          <p:nvPr/>
        </p:nvSpPr>
        <p:spPr bwMode="auto">
          <a:xfrm>
            <a:off x="328067" y="5478520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2000</a:t>
            </a:r>
            <a:endParaRPr kumimoji="0" lang="zh-TW" altLang="en-US" sz="2400" dirty="0"/>
          </a:p>
        </p:txBody>
      </p:sp>
      <p:sp>
        <p:nvSpPr>
          <p:cNvPr id="46" name="文字方塊 7"/>
          <p:cNvSpPr txBox="1">
            <a:spLocks noChangeArrowheads="1"/>
          </p:cNvSpPr>
          <p:nvPr/>
        </p:nvSpPr>
        <p:spPr bwMode="auto">
          <a:xfrm>
            <a:off x="649472" y="4706823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500</a:t>
            </a:r>
            <a:endParaRPr kumimoji="0" lang="zh-TW" altLang="en-US" sz="2400" dirty="0"/>
          </a:p>
        </p:txBody>
      </p:sp>
      <p:sp>
        <p:nvSpPr>
          <p:cNvPr id="60" name="文字方塊 7"/>
          <p:cNvSpPr txBox="1">
            <a:spLocks noChangeArrowheads="1"/>
          </p:cNvSpPr>
          <p:nvPr/>
        </p:nvSpPr>
        <p:spPr bwMode="auto">
          <a:xfrm>
            <a:off x="638992" y="4011384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250</a:t>
            </a:r>
            <a:endParaRPr kumimoji="0" lang="zh-TW" altLang="en-US" sz="2400" dirty="0"/>
          </a:p>
        </p:txBody>
      </p:sp>
      <p:sp>
        <p:nvSpPr>
          <p:cNvPr id="61" name="文字方塊 7"/>
          <p:cNvSpPr txBox="1">
            <a:spLocks noChangeArrowheads="1"/>
          </p:cNvSpPr>
          <p:nvPr/>
        </p:nvSpPr>
        <p:spPr bwMode="auto">
          <a:xfrm>
            <a:off x="638992" y="3316903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125</a:t>
            </a:r>
            <a:endParaRPr kumimoji="0" lang="zh-TW" altLang="en-US" sz="2400" dirty="0"/>
          </a:p>
        </p:txBody>
      </p:sp>
      <p:sp>
        <p:nvSpPr>
          <p:cNvPr id="62" name="文字方塊 7"/>
          <p:cNvSpPr txBox="1">
            <a:spLocks noChangeArrowheads="1"/>
          </p:cNvSpPr>
          <p:nvPr/>
        </p:nvSpPr>
        <p:spPr bwMode="auto">
          <a:xfrm>
            <a:off x="1255556" y="2513878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 smtClean="0"/>
              <a:t>2</a:t>
            </a:r>
            <a:endParaRPr kumimoji="0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87366" y="1394321"/>
            <a:ext cx="4209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The documents talking about the same thing will have close code.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10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/>
      <p:bldP spid="36" grpId="0"/>
      <p:bldP spid="58" grpId="0"/>
      <p:bldP spid="59" grpId="0"/>
      <p:bldP spid="46" grpId="0"/>
      <p:bldP spid="60" grpId="0"/>
      <p:bldP spid="61" grpId="0"/>
      <p:bldP spid="62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Similar </a:t>
            </a:r>
            <a:r>
              <a:rPr lang="en-US" altLang="zh-TW" dirty="0"/>
              <a:t>Image Search</a:t>
            </a:r>
            <a:endParaRPr lang="zh-TW" altLang="en-US" dirty="0"/>
          </a:p>
        </p:txBody>
      </p:sp>
      <p:sp>
        <p:nvSpPr>
          <p:cNvPr id="4" name="TextBox 8"/>
          <p:cNvSpPr txBox="1"/>
          <p:nvPr/>
        </p:nvSpPr>
        <p:spPr>
          <a:xfrm>
            <a:off x="839308" y="1905373"/>
            <a:ext cx="7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</a:t>
            </a:r>
            <a:r>
              <a:rPr lang="en-US" sz="2400" dirty="0" smtClean="0"/>
              <a:t>etrieved </a:t>
            </a:r>
            <a:r>
              <a:rPr lang="en-US" sz="2400" dirty="0"/>
              <a:t>using Euclidean distance in pixel intensity space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08" y="3991545"/>
            <a:ext cx="5738469" cy="1327179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921040" y="5336439"/>
            <a:ext cx="7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(Images from Hinton’s slides on Coursera)</a:t>
            </a:r>
            <a:endParaRPr 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309" y="2520165"/>
            <a:ext cx="5694846" cy="1335517"/>
          </a:xfrm>
          <a:prstGeom prst="rect">
            <a:avLst/>
          </a:prstGeom>
        </p:spPr>
      </p:pic>
      <p:sp>
        <p:nvSpPr>
          <p:cNvPr id="8" name="Rectangle 6"/>
          <p:cNvSpPr/>
          <p:nvPr/>
        </p:nvSpPr>
        <p:spPr>
          <a:xfrm>
            <a:off x="1746061" y="2520164"/>
            <a:ext cx="1342196" cy="1335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921040" y="5960053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Krizhevsky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Alex, and Geoffrey E. Hinton. "Using very deep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content-based image retrieval."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ESANN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2011.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48505" y="2502449"/>
            <a:ext cx="470262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728808" y="3950486"/>
            <a:ext cx="597827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3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 – </a:t>
            </a:r>
            <a:br>
              <a:rPr lang="en-US" altLang="zh-TW" dirty="0"/>
            </a:br>
            <a:r>
              <a:rPr lang="en-US" altLang="zh-TW" dirty="0"/>
              <a:t>Similar Image Search</a:t>
            </a:r>
            <a:endParaRPr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95" y="3533193"/>
            <a:ext cx="1257300" cy="94297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93125" y="4476168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TW" sz="2400" dirty="0">
                <a:latin typeface="Arial" charset="0"/>
              </a:rPr>
              <a:t>32x32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 bwMode="auto">
          <a:xfrm rot="5400000">
            <a:off x="752395" y="3760492"/>
            <a:ext cx="3883706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8192</a:t>
            </a:r>
            <a:endParaRPr kumimoji="0" lang="zh-TW" altLang="en-US" dirty="0"/>
          </a:p>
        </p:txBody>
      </p:sp>
      <p:sp>
        <p:nvSpPr>
          <p:cNvPr id="34" name="矩形 33"/>
          <p:cNvSpPr/>
          <p:nvPr/>
        </p:nvSpPr>
        <p:spPr bwMode="auto">
          <a:xfrm rot="5400000">
            <a:off x="2522252" y="3831399"/>
            <a:ext cx="2610212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4096</a:t>
            </a:r>
            <a:endParaRPr kumimoji="0" lang="zh-TW" altLang="en-US" dirty="0"/>
          </a:p>
        </p:txBody>
      </p:sp>
      <p:sp>
        <p:nvSpPr>
          <p:cNvPr id="35" name="矩形 34"/>
          <p:cNvSpPr/>
          <p:nvPr/>
        </p:nvSpPr>
        <p:spPr bwMode="auto">
          <a:xfrm rot="5400000">
            <a:off x="4053464" y="3831398"/>
            <a:ext cx="1809122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2048</a:t>
            </a:r>
            <a:endParaRPr kumimoji="0" lang="zh-TW" altLang="en-US" dirty="0"/>
          </a:p>
        </p:txBody>
      </p:sp>
      <p:sp>
        <p:nvSpPr>
          <p:cNvPr id="36" name="矩形 35"/>
          <p:cNvSpPr/>
          <p:nvPr/>
        </p:nvSpPr>
        <p:spPr bwMode="auto">
          <a:xfrm rot="5400000">
            <a:off x="5524646" y="3804017"/>
            <a:ext cx="1032909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1024</a:t>
            </a:r>
            <a:endParaRPr kumimoji="0" lang="zh-TW" altLang="en-US" dirty="0"/>
          </a:p>
        </p:txBody>
      </p:sp>
      <p:sp>
        <p:nvSpPr>
          <p:cNvPr id="37" name="矩形 36"/>
          <p:cNvSpPr/>
          <p:nvPr/>
        </p:nvSpPr>
        <p:spPr bwMode="auto">
          <a:xfrm rot="5400000">
            <a:off x="6778764" y="3805185"/>
            <a:ext cx="815186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512</a:t>
            </a:r>
            <a:endParaRPr kumimoji="0" lang="zh-TW" altLang="en-US" dirty="0"/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7970331" y="3794998"/>
            <a:ext cx="631646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 smtClean="0"/>
              <a:t>256</a:t>
            </a:r>
            <a:endParaRPr kumimoji="0"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7744268" y="3194863"/>
            <a:ext cx="108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code</a:t>
            </a:r>
            <a:endParaRPr lang="zh-TW" altLang="en-US" sz="2400" dirty="0"/>
          </a:p>
        </p:txBody>
      </p:sp>
      <p:sp>
        <p:nvSpPr>
          <p:cNvPr id="40" name="向右箭號 39"/>
          <p:cNvSpPr/>
          <p:nvPr/>
        </p:nvSpPr>
        <p:spPr>
          <a:xfrm>
            <a:off x="1926733" y="3669003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>
            <a:off x="3030797" y="3665219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右箭號 41"/>
          <p:cNvSpPr/>
          <p:nvPr/>
        </p:nvSpPr>
        <p:spPr>
          <a:xfrm>
            <a:off x="4166982" y="3660235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右箭號 42"/>
          <p:cNvSpPr/>
          <p:nvPr/>
        </p:nvSpPr>
        <p:spPr>
          <a:xfrm>
            <a:off x="5270835" y="3657901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>
            <a:off x="6388288" y="3672819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右箭號 44"/>
          <p:cNvSpPr/>
          <p:nvPr/>
        </p:nvSpPr>
        <p:spPr>
          <a:xfrm>
            <a:off x="7531913" y="3686858"/>
            <a:ext cx="492227" cy="6789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1920360" y="6138011"/>
            <a:ext cx="569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(crawl millions of images from the Internet)</a:t>
            </a:r>
            <a:endParaRPr lang="zh-TW" altLang="en-US" sz="2400" dirty="0"/>
          </a:p>
        </p:txBody>
      </p:sp>
      <p:pic>
        <p:nvPicPr>
          <p:cNvPr id="47" name="Picture 4" descr="recon1-b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59" y="1258123"/>
            <a:ext cx="2524125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5" descr="recon2-b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201" y="2225266"/>
            <a:ext cx="2525712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 descr="recon3-b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59" y="270939"/>
            <a:ext cx="2524125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1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3054241" y="3513840"/>
            <a:ext cx="346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retrieved using 256 </a:t>
            </a:r>
            <a:r>
              <a:rPr lang="en-US" sz="2400" dirty="0" smtClean="0"/>
              <a:t>codes</a:t>
            </a:r>
            <a:endParaRPr 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76" y="3975505"/>
            <a:ext cx="5807914" cy="132056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86" y="5426677"/>
            <a:ext cx="5774036" cy="1262159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894466" y="117988"/>
            <a:ext cx="7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</a:t>
            </a:r>
            <a:r>
              <a:rPr lang="en-US" sz="2400" dirty="0" smtClean="0"/>
              <a:t>etrieved </a:t>
            </a:r>
            <a:r>
              <a:rPr lang="en-US" sz="2400" dirty="0"/>
              <a:t>using Euclidean distance in pixel intensity space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75" y="2077194"/>
            <a:ext cx="5738469" cy="132717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876" y="605814"/>
            <a:ext cx="5694846" cy="1335517"/>
          </a:xfrm>
          <a:prstGeom prst="rect">
            <a:avLst/>
          </a:prstGeom>
        </p:spPr>
      </p:pic>
      <p:sp>
        <p:nvSpPr>
          <p:cNvPr id="19" name="Rectangle 6"/>
          <p:cNvSpPr/>
          <p:nvPr/>
        </p:nvSpPr>
        <p:spPr>
          <a:xfrm>
            <a:off x="1674628" y="605813"/>
            <a:ext cx="1342196" cy="1335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"/>
          <p:cNvSpPr/>
          <p:nvPr/>
        </p:nvSpPr>
        <p:spPr>
          <a:xfrm>
            <a:off x="1672939" y="3963634"/>
            <a:ext cx="1361138" cy="1332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3092636" y="3955296"/>
            <a:ext cx="470262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672939" y="5403333"/>
            <a:ext cx="5978278" cy="147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33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</a:t>
            </a:r>
            <a:r>
              <a:rPr lang="en-US" altLang="zh-TW" dirty="0" smtClean="0"/>
              <a:t>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Greedy </a:t>
            </a:r>
            <a:r>
              <a:rPr lang="en-US" altLang="zh-TW" dirty="0"/>
              <a:t>Layer-wise </a:t>
            </a:r>
            <a:r>
              <a:rPr lang="en-US" altLang="zh-TW" dirty="0" smtClean="0"/>
              <a:t>Pre-training </a:t>
            </a:r>
            <a:r>
              <a:rPr lang="en-US" altLang="zh-TW" i="1" dirty="0" smtClean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889919" y="4508681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16200000">
            <a:off x="6478602" y="477008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849" y="6256899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237" y="4467633"/>
                <a:ext cx="24173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500" t="-5000" r="-6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接點 43"/>
          <p:cNvCxnSpPr/>
          <p:nvPr/>
        </p:nvCxnSpPr>
        <p:spPr>
          <a:xfrm flipV="1">
            <a:off x="8410761" y="4643681"/>
            <a:ext cx="0" cy="1830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rot="10800000">
            <a:off x="7883582" y="465229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rot="10800000">
            <a:off x="7883582" y="6474665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781545" y="4929151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r>
              <a:rPr lang="en-US" altLang="zh-TW" sz="2400" dirty="0" smtClean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837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4" grpId="1" animBg="1"/>
      <p:bldP spid="35" grpId="0" animBg="1"/>
      <p:bldP spid="36" grpId="0" animBg="1"/>
      <p:bldP spid="36" grpId="1" animBg="1"/>
      <p:bldP spid="38" grpId="0"/>
      <p:bldP spid="42" grpId="0"/>
      <p:bldP spid="43" grpId="0"/>
      <p:bldP spid="43" grpId="1"/>
      <p:bldP spid="50" grpId="0"/>
      <p:bldP spid="50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5614044" y="3531216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16200000">
            <a:off x="6462001" y="3788900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27" y="3472580"/>
                <a:ext cx="38395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524" t="-5000" r="-396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59104" y="3657246"/>
            <a:ext cx="0" cy="1972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31925" y="364841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46042" y="561492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766064" y="395229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r>
              <a:rPr lang="en-US" altLang="zh-TW" sz="2400" dirty="0" smtClean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28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2" grpId="1" animBg="1"/>
      <p:bldP spid="43" grpId="0" animBg="1"/>
      <p:bldP spid="44" grpId="0" animBg="1"/>
      <p:bldP spid="44" grpId="1" animBg="1"/>
      <p:bldP spid="49" grpId="0"/>
      <p:bldP spid="50" grpId="0"/>
      <p:bldP spid="50" grpId="1"/>
      <p:bldP spid="54" grpId="0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Example in real life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046" y="3349205"/>
            <a:ext cx="1644160" cy="260164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68480" y="5966858"/>
            <a:ext cx="160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/>
              <a:t>爆</a:t>
            </a:r>
            <a:r>
              <a:rPr lang="zh-TW" altLang="en-US" sz="2800" dirty="0"/>
              <a:t>漫</a:t>
            </a:r>
            <a:r>
              <a:rPr lang="zh-TW" altLang="en-US" sz="2800" dirty="0" smtClean="0"/>
              <a:t>王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 flipH="1">
            <a:off x="3845875" y="3418465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18371" y="4201367"/>
            <a:ext cx="1609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/>
              <a:t>研究生</a:t>
            </a:r>
            <a:endParaRPr lang="en-US" altLang="zh-TW" sz="2800" dirty="0" smtClean="0"/>
          </a:p>
          <a:p>
            <a:pPr algn="ctr"/>
            <a:r>
              <a:rPr lang="zh-TW" altLang="en-US" sz="2800" dirty="0" smtClean="0"/>
              <a:t>生存守則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001168" y="4042509"/>
            <a:ext cx="121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責編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00467" y="3402062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漫畫家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012177" y="5494990"/>
            <a:ext cx="158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投稿 </a:t>
            </a:r>
            <a:r>
              <a:rPr lang="en-US" altLang="zh-TW" sz="2400" dirty="0" smtClean="0"/>
              <a:t>jump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00467" y="4797787"/>
            <a:ext cx="121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畫分鏡</a:t>
            </a:r>
            <a:endParaRPr lang="zh-TW" altLang="en-US" sz="2400" dirty="0"/>
          </a:p>
        </p:txBody>
      </p:sp>
      <p:sp>
        <p:nvSpPr>
          <p:cNvPr id="13" name="向右箭號 12"/>
          <p:cNvSpPr/>
          <p:nvPr/>
        </p:nvSpPr>
        <p:spPr>
          <a:xfrm flipH="1">
            <a:off x="3854274" y="4094415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flipH="1">
            <a:off x="3853573" y="5525692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flipH="1">
            <a:off x="3856433" y="4801537"/>
            <a:ext cx="1016798" cy="49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232856" y="4111747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指導教授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232155" y="3435241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研究生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232155" y="5509958"/>
            <a:ext cx="147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投稿期刊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2155" y="4808013"/>
            <a:ext cx="121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跑實驗</a:t>
            </a:r>
            <a:endParaRPr lang="zh-TW" altLang="en-US" sz="2400" dirty="0"/>
          </a:p>
        </p:txBody>
      </p:sp>
      <p:sp>
        <p:nvSpPr>
          <p:cNvPr id="21" name="右大括弧 20"/>
          <p:cNvSpPr/>
          <p:nvPr/>
        </p:nvSpPr>
        <p:spPr>
          <a:xfrm flipH="1">
            <a:off x="1855406" y="3301366"/>
            <a:ext cx="593327" cy="268686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387815" y="2488132"/>
            <a:ext cx="2596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i="1" u="sng" dirty="0" smtClean="0"/>
              <a:t>漫畫</a:t>
            </a:r>
            <a:r>
              <a:rPr lang="zh-TW" altLang="en-US" sz="2800" b="1" i="1" u="sng" dirty="0"/>
              <a:t>家</a:t>
            </a:r>
            <a:r>
              <a:rPr lang="zh-TW" altLang="en-US" sz="2800" b="1" i="1" u="sng" dirty="0" smtClean="0"/>
              <a:t> </a:t>
            </a:r>
            <a:r>
              <a:rPr lang="en-US" altLang="zh-TW" sz="2800" b="1" i="1" u="sng" dirty="0" smtClean="0"/>
              <a:t>on-line</a:t>
            </a:r>
            <a:endParaRPr lang="zh-TW" altLang="en-US" sz="28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079759" y="2517811"/>
            <a:ext cx="295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i="1" u="sng" dirty="0" smtClean="0"/>
              <a:t>研究</a:t>
            </a:r>
            <a:r>
              <a:rPr lang="zh-TW" altLang="en-US" sz="2800" b="1" i="1" u="sng" dirty="0"/>
              <a:t>生</a:t>
            </a:r>
            <a:r>
              <a:rPr lang="zh-TW" altLang="en-US" sz="2800" b="1" i="1" u="sng" dirty="0" smtClean="0"/>
              <a:t> </a:t>
            </a:r>
            <a:r>
              <a:rPr lang="en-US" altLang="zh-TW" sz="2800" b="1" i="1" u="sng" dirty="0" smtClean="0"/>
              <a:t>online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25483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9" grpId="0"/>
      <p:bldP spid="10" grpId="0"/>
      <p:bldP spid="11" grpId="0"/>
      <p:bldP spid="12" grpId="0"/>
      <p:bldP spid="13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5521175" y="579460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63" y="5378992"/>
                <a:ext cx="3839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24" r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825" y="2645281"/>
                <a:ext cx="39055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375" t="-4918" r="-390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接點 50"/>
          <p:cNvCxnSpPr/>
          <p:nvPr/>
        </p:nvCxnSpPr>
        <p:spPr>
          <a:xfrm flipV="1">
            <a:off x="8772592" y="2762937"/>
            <a:ext cx="0" cy="18996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rot="10800000">
            <a:off x="8245413" y="275410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10800000">
            <a:off x="8259530" y="4662560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514157" y="488821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fix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754" y="4401732"/>
                <a:ext cx="39055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5614044" y="2704491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779153" y="3075637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r>
              <a:rPr lang="en-US" altLang="zh-TW" sz="2400" dirty="0" smtClean="0"/>
              <a:t>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79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45" grpId="0"/>
      <p:bldP spid="54" grpId="0" animBg="1"/>
      <p:bldP spid="54" grpId="1" animBg="1"/>
      <p:bldP spid="55" grpId="0" animBg="1"/>
      <p:bldP spid="56" grpId="0" animBg="1"/>
      <p:bldP spid="56" grpId="1" animBg="1"/>
      <p:bldP spid="57" grpId="0"/>
      <p:bldP spid="59" grpId="0" animBg="1"/>
      <p:bldP spid="60" grpId="0"/>
      <p:bldP spid="60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Auto-encoder – Pre-training DNN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Greedy Layer-wise Pre-training </a:t>
            </a:r>
            <a:r>
              <a:rPr lang="en-US" altLang="zh-TW" i="1" dirty="0"/>
              <a:t>again</a:t>
            </a:r>
            <a:endParaRPr lang="zh-TW" altLang="en-US" i="1" dirty="0"/>
          </a:p>
        </p:txBody>
      </p:sp>
      <p:sp>
        <p:nvSpPr>
          <p:cNvPr id="4" name="文字方塊 3"/>
          <p:cNvSpPr txBox="1"/>
          <p:nvPr/>
        </p:nvSpPr>
        <p:spPr>
          <a:xfrm rot="16200000">
            <a:off x="392640" y="4302659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smtClean="0"/>
              <a:t>Target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121956" y="6317776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856314" y="5398215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85631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88608" y="2694947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9287" y="6200504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19287" y="251282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 rot="16200000">
            <a:off x="2689178" y="5698025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6200000">
            <a:off x="2689178" y="48015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6200000">
            <a:off x="2689178" y="382093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6200000">
            <a:off x="2689177" y="2941251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846225" y="6222476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5906853" y="6314662"/>
            <a:ext cx="1653117" cy="27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784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641210" y="5441659"/>
            <a:ext cx="2150534" cy="27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35" name="向右箭號 34"/>
          <p:cNvSpPr/>
          <p:nvPr/>
        </p:nvSpPr>
        <p:spPr>
          <a:xfrm rot="16200000">
            <a:off x="6478602" y="5666554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43360" y="580707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1</a:t>
            </a:r>
            <a:endParaRPr lang="zh-TW" altLang="en-US" sz="2400" baseline="30000" dirty="0"/>
          </a:p>
        </p:txBody>
      </p:sp>
      <p:sp>
        <p:nvSpPr>
          <p:cNvPr id="41" name="矩形 40"/>
          <p:cNvSpPr/>
          <p:nvPr/>
        </p:nvSpPr>
        <p:spPr>
          <a:xfrm>
            <a:off x="5614044" y="4467633"/>
            <a:ext cx="2150534" cy="27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1000</a:t>
            </a:r>
            <a:endParaRPr lang="zh-TW" altLang="en-US" sz="2400" dirty="0"/>
          </a:p>
        </p:txBody>
      </p:sp>
      <p:sp>
        <p:nvSpPr>
          <p:cNvPr id="43" name="向右箭號 42"/>
          <p:cNvSpPr/>
          <p:nvPr/>
        </p:nvSpPr>
        <p:spPr>
          <a:xfrm rot="16200000">
            <a:off x="6462001" y="4769517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47" y="6264996"/>
                <a:ext cx="2417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6735644" y="4897570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55" name="向右箭號 54"/>
          <p:cNvSpPr/>
          <p:nvPr/>
        </p:nvSpPr>
        <p:spPr>
          <a:xfrm rot="16200000">
            <a:off x="6486287" y="3833286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右箭號 55"/>
          <p:cNvSpPr/>
          <p:nvPr/>
        </p:nvSpPr>
        <p:spPr>
          <a:xfrm rot="16200000">
            <a:off x="6469686" y="2936249"/>
            <a:ext cx="452965" cy="6096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6756772" y="396133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 smtClean="0"/>
              <a:t>3</a:t>
            </a:r>
            <a:endParaRPr lang="zh-TW" altLang="en-US" sz="24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2195659" y="3531216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945835" y="3546229"/>
            <a:ext cx="1440000" cy="27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500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6140355" y="2695230"/>
            <a:ext cx="1075267" cy="27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10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4771034" y="2513109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731658" y="3013703"/>
            <a:ext cx="10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W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53958" y="2778329"/>
            <a:ext cx="122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Random </a:t>
            </a:r>
            <a:r>
              <a:rPr lang="en-US" altLang="zh-TW" sz="2400" dirty="0" err="1" smtClean="0"/>
              <a:t>init</a:t>
            </a:r>
            <a:endParaRPr lang="zh-TW" altLang="en-US" sz="2400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453833" y="1607696"/>
            <a:ext cx="238722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Find-tune by backpropagation</a:t>
            </a:r>
            <a:endParaRPr lang="zh-TW" altLang="en-US" sz="24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6275819" y="3085061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6286304" y="4018227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6286304" y="4968766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6279857" y="5863585"/>
            <a:ext cx="0" cy="348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2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1" grpId="0"/>
      <p:bldP spid="62" grpId="0"/>
      <p:bldP spid="63" grpId="0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Concluding Remarks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2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Concluding Remarks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Labeling data is expensive, but it is relatively easy to collect lots of unlabeled data.</a:t>
            </a:r>
          </a:p>
          <a:p>
            <a:r>
              <a:rPr lang="en-US" altLang="zh-TW" dirty="0" smtClean="0"/>
              <a:t>RBM and auto-encoder exploit the unlabeled data</a:t>
            </a:r>
          </a:p>
          <a:p>
            <a:r>
              <a:rPr lang="en-US" altLang="zh-TW" dirty="0"/>
              <a:t>RBM and </a:t>
            </a:r>
            <a:r>
              <a:rPr lang="en-US" altLang="zh-TW" dirty="0" smtClean="0"/>
              <a:t>auto-encoder had been popular for pre-training DNN before.</a:t>
            </a:r>
            <a:endParaRPr lang="en-US" altLang="zh-TW" dirty="0"/>
          </a:p>
          <a:p>
            <a:r>
              <a:rPr lang="en-US" altLang="zh-TW" dirty="0" smtClean="0"/>
              <a:t>With sufficient labelled data and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, pre-training is not that important. </a:t>
            </a:r>
          </a:p>
          <a:p>
            <a:pPr lvl="1"/>
            <a:r>
              <a:rPr lang="en-US" altLang="zh-TW" sz="2800" dirty="0" smtClean="0"/>
              <a:t>However, it is still useful when you have lots of unlabeled data but little labelled data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6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9090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600" dirty="0" smtClean="0"/>
              <a:t>1/1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五</a:t>
            </a:r>
            <a:r>
              <a:rPr lang="en-US" altLang="zh-TW" sz="2600" dirty="0" smtClean="0"/>
              <a:t>): </a:t>
            </a:r>
            <a:r>
              <a:rPr lang="zh-TW" altLang="en-US" sz="2600" dirty="0" smtClean="0"/>
              <a:t>元旦放假</a:t>
            </a:r>
            <a:endParaRPr lang="en-US" altLang="zh-TW" sz="2600" dirty="0" smtClean="0"/>
          </a:p>
          <a:p>
            <a:r>
              <a:rPr lang="en-US" altLang="zh-TW" sz="2600" dirty="0" smtClean="0"/>
              <a:t>1/8 (</a:t>
            </a:r>
            <a:r>
              <a:rPr lang="zh-TW" altLang="en-US" sz="2600" dirty="0" smtClean="0"/>
              <a:t>五</a:t>
            </a:r>
            <a:r>
              <a:rPr lang="en-US" altLang="zh-TW" sz="2600" dirty="0" smtClean="0"/>
              <a:t>):</a:t>
            </a:r>
          </a:p>
          <a:p>
            <a:pPr lvl="1"/>
            <a:r>
              <a:rPr lang="en-US" altLang="zh-TW" sz="2600" dirty="0"/>
              <a:t>2:30 ~ 3:30: </a:t>
            </a:r>
            <a:r>
              <a:rPr lang="en-US" altLang="zh-TW" sz="2600" dirty="0" err="1"/>
              <a:t>TensorFlow</a:t>
            </a:r>
            <a:r>
              <a:rPr lang="en-US" altLang="zh-TW" sz="2600" dirty="0"/>
              <a:t>: next generation of deep learning in Google (</a:t>
            </a:r>
            <a:r>
              <a:rPr lang="zh-TW" altLang="en-US" sz="2600" dirty="0"/>
              <a:t>資工系 </a:t>
            </a:r>
            <a:r>
              <a:rPr lang="en-US" altLang="zh-TW" sz="2600" dirty="0"/>
              <a:t>Seminar)</a:t>
            </a:r>
          </a:p>
          <a:p>
            <a:pPr lvl="2"/>
            <a:r>
              <a:rPr lang="en-US" altLang="zh-TW" sz="2600" dirty="0" smtClean="0">
                <a:hlinkClick r:id="rId2"/>
              </a:rPr>
              <a:t>https</a:t>
            </a:r>
            <a:r>
              <a:rPr lang="en-US" altLang="zh-TW" sz="2600" dirty="0">
                <a:hlinkClick r:id="rId2"/>
              </a:rPr>
              <a:t>://</a:t>
            </a:r>
            <a:r>
              <a:rPr lang="en-US" altLang="zh-TW" sz="2600" dirty="0" smtClean="0">
                <a:hlinkClick r:id="rId2"/>
              </a:rPr>
              <a:t>www.csie.ntu.edu.tw/app/news.php?Sn=10358</a:t>
            </a:r>
            <a:endParaRPr lang="en-US" altLang="zh-TW" sz="2600" dirty="0" smtClean="0"/>
          </a:p>
          <a:p>
            <a:pPr lvl="1"/>
            <a:r>
              <a:rPr lang="en-US" altLang="zh-TW" sz="2600" dirty="0" smtClean="0"/>
              <a:t>4:00~: Attention-based Model</a:t>
            </a:r>
          </a:p>
          <a:p>
            <a:pPr lvl="1"/>
            <a:r>
              <a:rPr lang="en-US" altLang="zh-TW" sz="2600" dirty="0" smtClean="0"/>
              <a:t>23:59: presentation team decided</a:t>
            </a:r>
          </a:p>
          <a:p>
            <a:pPr fontAlgn="base"/>
            <a:r>
              <a:rPr lang="en-US" altLang="zh-TW" sz="2600" dirty="0" smtClean="0"/>
              <a:t>1/13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三</a:t>
            </a:r>
            <a:r>
              <a:rPr lang="en-US" altLang="zh-TW" sz="2600" dirty="0" smtClean="0"/>
              <a:t>) 23:59: Presentation </a:t>
            </a:r>
            <a:r>
              <a:rPr lang="en-US" altLang="zh-TW" sz="2600" dirty="0"/>
              <a:t>slides deadline</a:t>
            </a:r>
          </a:p>
          <a:p>
            <a:pPr fontAlgn="base"/>
            <a:r>
              <a:rPr lang="en-US" altLang="zh-TW" sz="2600" dirty="0" smtClean="0"/>
              <a:t>1/15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五</a:t>
            </a:r>
            <a:r>
              <a:rPr lang="en-US" altLang="zh-TW" sz="2600" dirty="0" smtClean="0"/>
              <a:t>) </a:t>
            </a:r>
          </a:p>
          <a:p>
            <a:pPr lvl="1" fontAlgn="base"/>
            <a:r>
              <a:rPr lang="en-US" altLang="zh-TW" sz="2600" dirty="0" smtClean="0"/>
              <a:t>14:20~: Presentation, </a:t>
            </a:r>
            <a:r>
              <a:rPr lang="zh-TW" altLang="en-US" sz="2600" dirty="0" smtClean="0"/>
              <a:t>返鄉投票</a:t>
            </a:r>
            <a:endParaRPr lang="en-US" altLang="zh-TW" sz="2600" dirty="0" smtClean="0"/>
          </a:p>
          <a:p>
            <a:pPr fontAlgn="base"/>
            <a:r>
              <a:rPr lang="en-US" altLang="zh-TW" sz="2600" dirty="0" smtClean="0"/>
              <a:t>1/16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六</a:t>
            </a:r>
            <a:r>
              <a:rPr lang="en-US" altLang="zh-TW" sz="2600" dirty="0" smtClean="0"/>
              <a:t>) : </a:t>
            </a:r>
            <a:r>
              <a:rPr lang="zh-TW" altLang="en-US" sz="2600" dirty="0" smtClean="0"/>
              <a:t>投票</a:t>
            </a:r>
            <a:endParaRPr lang="en-US" altLang="zh-TW" sz="2600" dirty="0"/>
          </a:p>
          <a:p>
            <a:pPr fontAlgn="base"/>
            <a:r>
              <a:rPr lang="en-US" altLang="zh-TW" sz="2600" dirty="0" smtClean="0"/>
              <a:t>1/20 (</a:t>
            </a:r>
            <a:r>
              <a:rPr lang="zh-TW" altLang="en-US" sz="2600" dirty="0" smtClean="0"/>
              <a:t>三</a:t>
            </a:r>
            <a:r>
              <a:rPr lang="en-US" altLang="zh-TW" sz="2600" dirty="0" smtClean="0"/>
              <a:t>)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23:59: </a:t>
            </a:r>
            <a:r>
              <a:rPr lang="en-US" altLang="zh-TW" sz="2600" dirty="0"/>
              <a:t>Report deadline</a:t>
            </a:r>
          </a:p>
          <a:p>
            <a:pPr lvl="1"/>
            <a:endParaRPr lang="en-US" altLang="zh-TW" dirty="0" smtClean="0"/>
          </a:p>
          <a:p>
            <a:pPr marL="914400" lvl="2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93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4270" y="1487489"/>
            <a:ext cx="7264488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Merry Christmas</a:t>
            </a:r>
          </a:p>
          <a:p>
            <a:pPr algn="ctr"/>
            <a:r>
              <a:rPr lang="en-US" altLang="zh-TW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&amp;</a:t>
            </a:r>
          </a:p>
          <a:p>
            <a:pPr algn="ctr"/>
            <a:r>
              <a:rPr lang="en-US" altLang="zh-TW" sz="8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Happy New Year</a:t>
            </a:r>
            <a:endParaRPr lang="zh-TW" alt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63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Acknowledgement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感謝 呂慶輝 同學指出投影片上的錯誤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866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23094" y="4674796"/>
            <a:ext cx="6018948" cy="13046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74" y="4759371"/>
            <a:ext cx="1531116" cy="8612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Self-taught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Transfer learning with unlabeled </a:t>
            </a:r>
            <a:r>
              <a:rPr lang="en-US" altLang="zh-TW" dirty="0"/>
              <a:t>data </a:t>
            </a:r>
            <a:r>
              <a:rPr lang="en-US" altLang="zh-TW" dirty="0" smtClean="0"/>
              <a:t>is not related to the task.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15755" y="4911612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Unlabeled data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166438" y="6063126"/>
            <a:ext cx="620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(Just crawl millions of images from the Internet)</a:t>
            </a:r>
            <a:endParaRPr lang="zh-TW" altLang="en-US" sz="2400" dirty="0"/>
          </a:p>
        </p:txBody>
      </p:sp>
      <p:pic>
        <p:nvPicPr>
          <p:cNvPr id="27" name="Picture 7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76" y="5029329"/>
            <a:ext cx="1194689" cy="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35" y="4876487"/>
            <a:ext cx="1014947" cy="67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33" y="4889373"/>
            <a:ext cx="904709" cy="6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021" y="5201873"/>
            <a:ext cx="963979" cy="64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232" y="5358960"/>
            <a:ext cx="739291" cy="47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68" y="5103044"/>
            <a:ext cx="1299930" cy="73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5163556" y="2557159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033610" y="2557159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4906" y="2682849"/>
            <a:ext cx="884072" cy="1150918"/>
          </a:xfrm>
          <a:prstGeom prst="rect">
            <a:avLst/>
          </a:prstGeom>
        </p:spPr>
      </p:pic>
      <p:pic>
        <p:nvPicPr>
          <p:cNvPr id="37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29" y="2722431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1262056" y="3016262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Labelled data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324556" y="375449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cat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853513" y="375419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dog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92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Self-taught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Sometimes unlabeled data is not related to the task.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2" t="14999" r="11249" b="19284"/>
          <a:stretch>
            <a:fillRect/>
          </a:stretch>
        </p:blipFill>
        <p:spPr bwMode="auto">
          <a:xfrm>
            <a:off x="5872760" y="2936480"/>
            <a:ext cx="1499191" cy="71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2" t="14999" r="11249" b="19284"/>
          <a:stretch>
            <a:fillRect/>
          </a:stretch>
        </p:blipFill>
        <p:spPr bwMode="auto">
          <a:xfrm>
            <a:off x="2508694" y="2950185"/>
            <a:ext cx="1377957" cy="714003"/>
          </a:xfrm>
          <a:prstGeom prst="rect">
            <a:avLst/>
          </a:prstGeom>
          <a:solidFill>
            <a:schemeClr val="accent1">
              <a:alpha val="5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2149922" y="2364630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Labelled data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38707" y="2850315"/>
            <a:ext cx="18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Digit Recognition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519044" y="239729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Unlabeled data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69057" y="5567944"/>
            <a:ext cx="18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Speech</a:t>
            </a:r>
          </a:p>
          <a:p>
            <a:pPr algn="ctr"/>
            <a:r>
              <a:rPr lang="en-US" altLang="zh-TW" sz="2400" dirty="0" smtClean="0"/>
              <a:t>Recognition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8707" y="4217264"/>
            <a:ext cx="1825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Document</a:t>
            </a:r>
          </a:p>
          <a:p>
            <a:pPr algn="ctr"/>
            <a:r>
              <a:rPr lang="en-US" altLang="zh-TW" sz="2400" dirty="0" smtClean="0"/>
              <a:t>Classification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825675" y="3269019"/>
            <a:ext cx="94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Digits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402691" y="3211979"/>
            <a:ext cx="149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character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2650807" y="5505389"/>
            <a:ext cx="2186711" cy="1103834"/>
            <a:chOff x="2023877" y="5755731"/>
            <a:chExt cx="2186711" cy="1103834"/>
          </a:xfrm>
        </p:grpSpPr>
        <p:sp>
          <p:nvSpPr>
            <p:cNvPr id="10" name="Sound"/>
            <p:cNvSpPr>
              <a:spLocks noEditPoints="1" noChangeArrowheads="1"/>
            </p:cNvSpPr>
            <p:nvPr/>
          </p:nvSpPr>
          <p:spPr bwMode="auto">
            <a:xfrm>
              <a:off x="2023877" y="5755731"/>
              <a:ext cx="1028700" cy="609600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761 w 21600"/>
                <a:gd name="T9" fmla="*/ 22454 h 21600"/>
                <a:gd name="T10" fmla="*/ 21069 w 21600"/>
                <a:gd name="T11" fmla="*/ 28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727746" y="6397900"/>
              <a:ext cx="14828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Taiwanese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7569167" y="5624529"/>
            <a:ext cx="1064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English</a:t>
            </a:r>
            <a:endParaRPr lang="en-US" altLang="zh-TW" sz="2400" dirty="0"/>
          </a:p>
        </p:txBody>
      </p:sp>
      <p:sp>
        <p:nvSpPr>
          <p:cNvPr id="29" name="矩形 28"/>
          <p:cNvSpPr/>
          <p:nvPr/>
        </p:nvSpPr>
        <p:spPr>
          <a:xfrm>
            <a:off x="7548751" y="5977545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Chinese</a:t>
            </a:r>
            <a:endParaRPr lang="en-US" altLang="zh-TW" sz="2400" dirty="0"/>
          </a:p>
        </p:txBody>
      </p:sp>
      <p:pic>
        <p:nvPicPr>
          <p:cNvPr id="6146" name="Picture 2" descr="http://www.biochemize.com/wp-content/uploads/2012/06/ne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94" y="4123517"/>
            <a:ext cx="1364933" cy="10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/>
          <p:cNvSpPr txBox="1"/>
          <p:nvPr/>
        </p:nvSpPr>
        <p:spPr>
          <a:xfrm>
            <a:off x="3846566" y="4703313"/>
            <a:ext cx="94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News</a:t>
            </a:r>
            <a:endParaRPr lang="zh-TW" altLang="en-US" sz="2400" dirty="0"/>
          </a:p>
        </p:txBody>
      </p:sp>
      <p:pic>
        <p:nvPicPr>
          <p:cNvPr id="6148" name="Picture 4" descr="http://resourcesqueen.com/wp-content/uploads/2013/03/web-pag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42" y="4061792"/>
            <a:ext cx="1843568" cy="126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/>
          <p:cNvSpPr txBox="1"/>
          <p:nvPr/>
        </p:nvSpPr>
        <p:spPr>
          <a:xfrm>
            <a:off x="7402692" y="4526366"/>
            <a:ext cx="149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Webpages</a:t>
            </a:r>
            <a:endParaRPr lang="zh-TW" altLang="en-US" sz="2400" dirty="0"/>
          </a:p>
        </p:txBody>
      </p:sp>
      <p:pic>
        <p:nvPicPr>
          <p:cNvPr id="6150" name="Picture 6" descr="http://www.youtube.com/yt/brand/media/image/YouTube-logo-full_col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86" y="5355324"/>
            <a:ext cx="2260040" cy="14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242194" y="3877480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07617" y="5355324"/>
            <a:ext cx="8528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5147249" y="2277683"/>
            <a:ext cx="0" cy="4483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7799878" y="6270573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……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26488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28" grpId="0"/>
      <p:bldP spid="29" grpId="0"/>
      <p:bldP spid="31" grpId="0"/>
      <p:bldP spid="33" grpId="0"/>
      <p:bldP spid="4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7814</TotalTime>
  <Words>2424</Words>
  <Application>Microsoft Office PowerPoint</Application>
  <PresentationFormat>如螢幕大小 (4:3)</PresentationFormat>
  <Paragraphs>1067</Paragraphs>
  <Slides>76</Slides>
  <Notes>51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4" baseType="lpstr"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方程式</vt:lpstr>
      <vt:lpstr>Unsupervised Learning</vt:lpstr>
      <vt:lpstr>Introduction</vt:lpstr>
      <vt:lpstr>Semi-supervised Learning</vt:lpstr>
      <vt:lpstr>Semi-supervised Learning</vt:lpstr>
      <vt:lpstr>Transfer Learning</vt:lpstr>
      <vt:lpstr>Transfer Learning</vt:lpstr>
      <vt:lpstr>Transfer Learning</vt:lpstr>
      <vt:lpstr>Self-taught Learning</vt:lpstr>
      <vt:lpstr>Self-taught Learning</vt:lpstr>
      <vt:lpstr>Why self-taught learning can work?</vt:lpstr>
      <vt:lpstr>Latent Factors</vt:lpstr>
      <vt:lpstr>Latent Factors</vt:lpstr>
      <vt:lpstr>Recommendation System</vt:lpstr>
      <vt:lpstr>How to exploit latent factors</vt:lpstr>
      <vt:lpstr>How to exploit latent factors</vt:lpstr>
      <vt:lpstr>Restricted Boltzmann Machine (RBM)</vt:lpstr>
      <vt:lpstr>Where are we?</vt:lpstr>
      <vt:lpstr>Boltzmann Machine</vt:lpstr>
      <vt:lpstr>Boltzmann Machine - Example</vt:lpstr>
      <vt:lpstr>Boltzmann Machine  - Factor Graph</vt:lpstr>
      <vt:lpstr>Restricted Boltzmann Machine (RBM)</vt:lpstr>
      <vt:lpstr>RBM – Example</vt:lpstr>
      <vt:lpstr>RBM – Example</vt:lpstr>
      <vt:lpstr>RBM - Inference</vt:lpstr>
      <vt:lpstr>RBM</vt:lpstr>
      <vt:lpstr>RBM - Inference</vt:lpstr>
      <vt:lpstr>PowerPoint 簡報</vt:lpstr>
      <vt:lpstr>RBM – Training without Labeling?</vt:lpstr>
      <vt:lpstr>RBM – Training without Labeling?</vt:lpstr>
      <vt:lpstr>RBM – Training without Labeling?</vt:lpstr>
      <vt:lpstr>RBM – Training without Labeling?</vt:lpstr>
      <vt:lpstr>RBM  – Training by Gradient Ascent</vt:lpstr>
      <vt:lpstr>Warning of Math</vt:lpstr>
      <vt:lpstr>PowerPoint 簡報</vt:lpstr>
      <vt:lpstr>PowerPoint 簡報</vt:lpstr>
      <vt:lpstr>End of Warning </vt:lpstr>
      <vt:lpstr>PowerPoint 簡報</vt:lpstr>
      <vt:lpstr>PowerPoint 簡報</vt:lpstr>
      <vt:lpstr>RBM  – Training by Gradient Ascent</vt:lpstr>
      <vt:lpstr>PowerPoint 簡報</vt:lpstr>
      <vt:lpstr>PowerPoint 簡報</vt:lpstr>
      <vt:lpstr>RBM –Gibbs Sampling</vt:lpstr>
      <vt:lpstr>RBM –Gibbs Sampling</vt:lpstr>
      <vt:lpstr>RBM –Gibbs Sampling</vt:lpstr>
      <vt:lpstr>RBM – Contrastive Divergence (CD)</vt:lpstr>
      <vt:lpstr>RBM - Generalization</vt:lpstr>
      <vt:lpstr>RBM - Handwritten Digits</vt:lpstr>
      <vt:lpstr>RBM – Handwritten Digits</vt:lpstr>
      <vt:lpstr>Deep Boltzmann Machines</vt:lpstr>
      <vt:lpstr>RBM - Pre-training DNN</vt:lpstr>
      <vt:lpstr>RBM - Pre-training DNN</vt:lpstr>
      <vt:lpstr>RBM - Pre-training DNN</vt:lpstr>
      <vt:lpstr>Reference for RBM</vt:lpstr>
      <vt:lpstr>Deep Belief Network (DBN)</vt:lpstr>
      <vt:lpstr>Reference for DBN</vt:lpstr>
      <vt:lpstr>Auto-encoder</vt:lpstr>
      <vt:lpstr>Auto-encoder</vt:lpstr>
      <vt:lpstr>Auto-encoder</vt:lpstr>
      <vt:lpstr>Auto-encoder</vt:lpstr>
      <vt:lpstr>Deep Auto-encoder</vt:lpstr>
      <vt:lpstr>Deep Auto-encoder</vt:lpstr>
      <vt:lpstr>PowerPoint 簡報</vt:lpstr>
      <vt:lpstr>Auto-encoder – Text Retrieval</vt:lpstr>
      <vt:lpstr>Auto-encoder – Text Retrieval</vt:lpstr>
      <vt:lpstr>Auto-encoder –  Similar Image Search</vt:lpstr>
      <vt:lpstr>Auto-encoder –  Similar Image Search</vt:lpstr>
      <vt:lpstr>PowerPoint 簡報</vt:lpstr>
      <vt:lpstr>Auto-encoder – Pre-training DNN</vt:lpstr>
      <vt:lpstr>Auto-encoder – Pre-training DNN</vt:lpstr>
      <vt:lpstr>Auto-encoder – Pre-training DNN</vt:lpstr>
      <vt:lpstr>Auto-encoder – Pre-training DNN</vt:lpstr>
      <vt:lpstr>Concluding Remarks</vt:lpstr>
      <vt:lpstr>Concluding Remarks </vt:lpstr>
      <vt:lpstr>Plan</vt:lpstr>
      <vt:lpstr>PowerPoint 簡報</vt:lpstr>
      <vt:lpstr>Acknowledgement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Lee Hung-yi</dc:creator>
  <cp:lastModifiedBy>Lee Hung-yi</cp:lastModifiedBy>
  <cp:revision>285</cp:revision>
  <dcterms:created xsi:type="dcterms:W3CDTF">2015-05-23T10:43:53Z</dcterms:created>
  <dcterms:modified xsi:type="dcterms:W3CDTF">2015-12-28T15:44:20Z</dcterms:modified>
</cp:coreProperties>
</file>